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4"/>
  </p:notesMasterIdLst>
  <p:sldIdLst>
    <p:sldId id="256" r:id="rId2"/>
    <p:sldId id="257" r:id="rId3"/>
    <p:sldId id="258" r:id="rId4"/>
    <p:sldId id="259" r:id="rId5"/>
    <p:sldId id="260" r:id="rId6"/>
    <p:sldId id="276" r:id="rId7"/>
    <p:sldId id="275" r:id="rId8"/>
    <p:sldId id="261" r:id="rId9"/>
    <p:sldId id="262" r:id="rId10"/>
    <p:sldId id="263" r:id="rId11"/>
    <p:sldId id="268" r:id="rId12"/>
    <p:sldId id="272" r:id="rId13"/>
    <p:sldId id="277" r:id="rId14"/>
    <p:sldId id="274" r:id="rId15"/>
    <p:sldId id="269" r:id="rId16"/>
    <p:sldId id="270" r:id="rId17"/>
    <p:sldId id="264" r:id="rId18"/>
    <p:sldId id="271" r:id="rId19"/>
    <p:sldId id="265" r:id="rId20"/>
    <p:sldId id="273" r:id="rId21"/>
    <p:sldId id="267"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81520" autoAdjust="0"/>
  </p:normalViewPr>
  <p:slideViewPr>
    <p:cSldViewPr snapToGrid="0">
      <p:cViewPr varScale="1">
        <p:scale>
          <a:sx n="93" d="100"/>
          <a:sy n="93"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083BC7-E1D8-4494-8646-898AF7B319BE}" type="doc">
      <dgm:prSet loTypeId="urn:microsoft.com/office/officeart/2018/2/layout/IconVerticalSolidList" loCatId="icon" qsTypeId="urn:microsoft.com/office/officeart/2005/8/quickstyle/simple4" qsCatId="simple" csTypeId="urn:microsoft.com/office/officeart/2005/8/colors/accent0_3" csCatId="mainScheme" phldr="1"/>
      <dgm:spPr/>
      <dgm:t>
        <a:bodyPr/>
        <a:lstStyle/>
        <a:p>
          <a:endParaRPr lang="en-US"/>
        </a:p>
      </dgm:t>
    </dgm:pt>
    <dgm:pt modelId="{62E2F563-86F6-4BFA-B7C8-ED4ED121AC40}">
      <dgm:prSet/>
      <dgm:spPr/>
      <dgm:t>
        <a:bodyPr/>
        <a:lstStyle/>
        <a:p>
          <a:pPr>
            <a:lnSpc>
              <a:spcPct val="100000"/>
            </a:lnSpc>
          </a:pPr>
          <a:r>
            <a:rPr lang="en-US" dirty="0"/>
            <a:t>Find Paths</a:t>
          </a:r>
        </a:p>
      </dgm:t>
    </dgm:pt>
    <dgm:pt modelId="{73044D73-A95D-4C80-96E3-280A9EBFEB0C}" type="parTrans" cxnId="{F83F7283-8D3F-457C-80CD-D641DA0FC254}">
      <dgm:prSet/>
      <dgm:spPr/>
      <dgm:t>
        <a:bodyPr/>
        <a:lstStyle/>
        <a:p>
          <a:endParaRPr lang="en-US"/>
        </a:p>
      </dgm:t>
    </dgm:pt>
    <dgm:pt modelId="{B8177596-AFC6-41A3-89C7-1359B87E47F6}" type="sibTrans" cxnId="{F83F7283-8D3F-457C-80CD-D641DA0FC254}">
      <dgm:prSet/>
      <dgm:spPr/>
      <dgm:t>
        <a:bodyPr/>
        <a:lstStyle/>
        <a:p>
          <a:endParaRPr lang="en-US"/>
        </a:p>
      </dgm:t>
    </dgm:pt>
    <dgm:pt modelId="{C7167550-5F1B-4F89-8AF5-FFCC7F2524EA}">
      <dgm:prSet/>
      <dgm:spPr/>
      <dgm:t>
        <a:bodyPr/>
        <a:lstStyle/>
        <a:p>
          <a:pPr>
            <a:lnSpc>
              <a:spcPct val="100000"/>
            </a:lnSpc>
          </a:pPr>
          <a:r>
            <a:rPr lang="en-US"/>
            <a:t>Initially find multiple paths to destination using Google Directions API</a:t>
          </a:r>
          <a:endParaRPr lang="en-US" dirty="0"/>
        </a:p>
      </dgm:t>
    </dgm:pt>
    <dgm:pt modelId="{78BEAD36-40EF-4937-BF0A-F9562CD894FC}" type="parTrans" cxnId="{48D44D25-5DBF-4DBC-AD2E-E093D5ECDED8}">
      <dgm:prSet/>
      <dgm:spPr/>
      <dgm:t>
        <a:bodyPr/>
        <a:lstStyle/>
        <a:p>
          <a:endParaRPr lang="en-US"/>
        </a:p>
      </dgm:t>
    </dgm:pt>
    <dgm:pt modelId="{729DB225-03F6-4C7A-A6A4-B462709895A9}" type="sibTrans" cxnId="{48D44D25-5DBF-4DBC-AD2E-E093D5ECDED8}">
      <dgm:prSet/>
      <dgm:spPr/>
      <dgm:t>
        <a:bodyPr/>
        <a:lstStyle/>
        <a:p>
          <a:endParaRPr lang="en-US"/>
        </a:p>
      </dgm:t>
    </dgm:pt>
    <dgm:pt modelId="{9E1F8FCC-B625-42F1-ABD6-94EF26F6721A}">
      <dgm:prSet/>
      <dgm:spPr/>
      <dgm:t>
        <a:bodyPr/>
        <a:lstStyle/>
        <a:p>
          <a:pPr>
            <a:lnSpc>
              <a:spcPct val="100000"/>
            </a:lnSpc>
          </a:pPr>
          <a:r>
            <a:rPr lang="en-US"/>
            <a:t>Analyse</a:t>
          </a:r>
          <a:endParaRPr lang="en-US" dirty="0"/>
        </a:p>
      </dgm:t>
    </dgm:pt>
    <dgm:pt modelId="{BBB69E1C-8C29-4539-B5D3-CF3A659F0D44}" type="parTrans" cxnId="{BE929569-7F63-4986-A795-7587B190F60C}">
      <dgm:prSet/>
      <dgm:spPr/>
      <dgm:t>
        <a:bodyPr/>
        <a:lstStyle/>
        <a:p>
          <a:endParaRPr lang="en-US"/>
        </a:p>
      </dgm:t>
    </dgm:pt>
    <dgm:pt modelId="{3F10BF85-4396-42EB-BF22-5271F626375E}" type="sibTrans" cxnId="{BE929569-7F63-4986-A795-7587B190F60C}">
      <dgm:prSet/>
      <dgm:spPr/>
      <dgm:t>
        <a:bodyPr/>
        <a:lstStyle/>
        <a:p>
          <a:endParaRPr lang="en-US"/>
        </a:p>
      </dgm:t>
    </dgm:pt>
    <dgm:pt modelId="{74FBA75D-0088-428B-826D-3B7B681EDD64}">
      <dgm:prSet/>
      <dgm:spPr/>
      <dgm:t>
        <a:bodyPr/>
        <a:lstStyle/>
        <a:p>
          <a:pPr>
            <a:lnSpc>
              <a:spcPct val="100000"/>
            </a:lnSpc>
          </a:pPr>
          <a:r>
            <a:rPr lang="en-US"/>
            <a:t>Check traffic for each segment of road </a:t>
          </a:r>
        </a:p>
      </dgm:t>
    </dgm:pt>
    <dgm:pt modelId="{BEA49702-9F57-4EA1-81B6-0BFA45064942}" type="parTrans" cxnId="{1A18A07A-366B-4977-9073-04156E17F4AA}">
      <dgm:prSet/>
      <dgm:spPr/>
      <dgm:t>
        <a:bodyPr/>
        <a:lstStyle/>
        <a:p>
          <a:endParaRPr lang="en-US"/>
        </a:p>
      </dgm:t>
    </dgm:pt>
    <dgm:pt modelId="{FAB78F7E-4435-4C87-AE5E-9278BCE9D597}" type="sibTrans" cxnId="{1A18A07A-366B-4977-9073-04156E17F4AA}">
      <dgm:prSet/>
      <dgm:spPr/>
      <dgm:t>
        <a:bodyPr/>
        <a:lstStyle/>
        <a:p>
          <a:endParaRPr lang="en-US"/>
        </a:p>
      </dgm:t>
    </dgm:pt>
    <dgm:pt modelId="{87210620-658E-4277-B1FC-7FB3C80F8BA4}">
      <dgm:prSet/>
      <dgm:spPr/>
      <dgm:t>
        <a:bodyPr/>
        <a:lstStyle/>
        <a:p>
          <a:pPr>
            <a:lnSpc>
              <a:spcPct val="100000"/>
            </a:lnSpc>
          </a:pPr>
          <a:r>
            <a:rPr lang="en-US"/>
            <a:t>Compute</a:t>
          </a:r>
          <a:endParaRPr lang="en-US" dirty="0"/>
        </a:p>
      </dgm:t>
    </dgm:pt>
    <dgm:pt modelId="{1D7D5525-3D01-4037-B882-38B773A1FBD3}" type="parTrans" cxnId="{C37884D1-E20B-4EAC-BF88-A0B8884F36F0}">
      <dgm:prSet/>
      <dgm:spPr/>
      <dgm:t>
        <a:bodyPr/>
        <a:lstStyle/>
        <a:p>
          <a:endParaRPr lang="en-US"/>
        </a:p>
      </dgm:t>
    </dgm:pt>
    <dgm:pt modelId="{08C80B48-CF04-4F01-9849-439488315135}" type="sibTrans" cxnId="{C37884D1-E20B-4EAC-BF88-A0B8884F36F0}">
      <dgm:prSet/>
      <dgm:spPr/>
      <dgm:t>
        <a:bodyPr/>
        <a:lstStyle/>
        <a:p>
          <a:endParaRPr lang="en-US"/>
        </a:p>
      </dgm:t>
    </dgm:pt>
    <dgm:pt modelId="{FB0C0BB7-2C8C-4F46-9272-598FF0D53C38}">
      <dgm:prSet/>
      <dgm:spPr/>
      <dgm:t>
        <a:bodyPr/>
        <a:lstStyle/>
        <a:p>
          <a:pPr>
            <a:lnSpc>
              <a:spcPct val="100000"/>
            </a:lnSpc>
          </a:pPr>
          <a:r>
            <a:rPr lang="en-US"/>
            <a:t>Give overall route a safety score</a:t>
          </a:r>
        </a:p>
      </dgm:t>
    </dgm:pt>
    <dgm:pt modelId="{001F2BB4-584F-413B-8FDD-32831B031483}" type="parTrans" cxnId="{D2370E2E-E310-42E0-9CBF-D039ED85DFD1}">
      <dgm:prSet/>
      <dgm:spPr/>
      <dgm:t>
        <a:bodyPr/>
        <a:lstStyle/>
        <a:p>
          <a:endParaRPr lang="en-US"/>
        </a:p>
      </dgm:t>
    </dgm:pt>
    <dgm:pt modelId="{34C7E9CD-07C1-45FF-A513-5C497EB7C808}" type="sibTrans" cxnId="{D2370E2E-E310-42E0-9CBF-D039ED85DFD1}">
      <dgm:prSet/>
      <dgm:spPr/>
      <dgm:t>
        <a:bodyPr/>
        <a:lstStyle/>
        <a:p>
          <a:endParaRPr lang="en-US"/>
        </a:p>
      </dgm:t>
    </dgm:pt>
    <dgm:pt modelId="{564E81FF-04C5-4FC8-A93C-E136BC2CCC4F}">
      <dgm:prSet/>
      <dgm:spPr/>
      <dgm:t>
        <a:bodyPr/>
        <a:lstStyle/>
        <a:p>
          <a:pPr>
            <a:lnSpc>
              <a:spcPct val="100000"/>
            </a:lnSpc>
          </a:pPr>
          <a:r>
            <a:rPr lang="en-US"/>
            <a:t>Plot</a:t>
          </a:r>
          <a:endParaRPr lang="en-US" dirty="0"/>
        </a:p>
      </dgm:t>
    </dgm:pt>
    <dgm:pt modelId="{1631F804-9106-4EE6-9FB8-7A053FF8BC1B}" type="parTrans" cxnId="{C7BD024F-4D26-4A21-8729-E78DA178B54A}">
      <dgm:prSet/>
      <dgm:spPr/>
      <dgm:t>
        <a:bodyPr/>
        <a:lstStyle/>
        <a:p>
          <a:endParaRPr lang="en-US"/>
        </a:p>
      </dgm:t>
    </dgm:pt>
    <dgm:pt modelId="{E8B2E242-8337-4711-9927-D10E1DCD2B69}" type="sibTrans" cxnId="{C7BD024F-4D26-4A21-8729-E78DA178B54A}">
      <dgm:prSet/>
      <dgm:spPr/>
      <dgm:t>
        <a:bodyPr/>
        <a:lstStyle/>
        <a:p>
          <a:endParaRPr lang="en-US"/>
        </a:p>
      </dgm:t>
    </dgm:pt>
    <dgm:pt modelId="{C3FD590B-B839-4146-AC2A-A71F4D0DE747}">
      <dgm:prSet/>
      <dgm:spPr/>
      <dgm:t>
        <a:bodyPr/>
        <a:lstStyle/>
        <a:p>
          <a:pPr>
            <a:lnSpc>
              <a:spcPct val="100000"/>
            </a:lnSpc>
          </a:pPr>
          <a:r>
            <a:rPr lang="en-US"/>
            <a:t>Plot safest route + Display weather warnings</a:t>
          </a:r>
        </a:p>
      </dgm:t>
    </dgm:pt>
    <dgm:pt modelId="{44413866-A0D6-49AF-81FF-03C3F60569C7}" type="parTrans" cxnId="{9A505D2F-B047-4125-A97B-2C5AB149F364}">
      <dgm:prSet/>
      <dgm:spPr/>
      <dgm:t>
        <a:bodyPr/>
        <a:lstStyle/>
        <a:p>
          <a:endParaRPr lang="en-US"/>
        </a:p>
      </dgm:t>
    </dgm:pt>
    <dgm:pt modelId="{EA7D812A-FEE1-4608-A0E0-346E21B6F0FD}" type="sibTrans" cxnId="{9A505D2F-B047-4125-A97B-2C5AB149F364}">
      <dgm:prSet/>
      <dgm:spPr/>
      <dgm:t>
        <a:bodyPr/>
        <a:lstStyle/>
        <a:p>
          <a:endParaRPr lang="en-US"/>
        </a:p>
      </dgm:t>
    </dgm:pt>
    <dgm:pt modelId="{E8351A4B-0600-400E-AA0A-9E80A9854DE9}" type="pres">
      <dgm:prSet presAssocID="{38083BC7-E1D8-4494-8646-898AF7B319BE}" presName="root" presStyleCnt="0">
        <dgm:presLayoutVars>
          <dgm:dir/>
          <dgm:resizeHandles val="exact"/>
        </dgm:presLayoutVars>
      </dgm:prSet>
      <dgm:spPr/>
    </dgm:pt>
    <dgm:pt modelId="{EEC86148-CFEB-4896-B0B0-5B93B42E678C}" type="pres">
      <dgm:prSet presAssocID="{62E2F563-86F6-4BFA-B7C8-ED4ED121AC40}" presName="compNode" presStyleCnt="0"/>
      <dgm:spPr/>
    </dgm:pt>
    <dgm:pt modelId="{546B5798-AEBF-4B6F-AADF-CEE6E24550C0}" type="pres">
      <dgm:prSet presAssocID="{62E2F563-86F6-4BFA-B7C8-ED4ED121AC40}" presName="bgRect" presStyleLbl="bgShp" presStyleIdx="0" presStyleCnt="4"/>
      <dgm:spPr/>
    </dgm:pt>
    <dgm:pt modelId="{EAEDC91A-C4E5-479E-B96B-D74FABF45ECB}" type="pres">
      <dgm:prSet presAssocID="{62E2F563-86F6-4BFA-B7C8-ED4ED121AC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a:ext>
      </dgm:extLst>
    </dgm:pt>
    <dgm:pt modelId="{6A472432-0129-41D1-8B85-FB903C1CA23E}" type="pres">
      <dgm:prSet presAssocID="{62E2F563-86F6-4BFA-B7C8-ED4ED121AC40}" presName="spaceRect" presStyleCnt="0"/>
      <dgm:spPr/>
    </dgm:pt>
    <dgm:pt modelId="{5114E5D2-BF04-471D-800E-181629C62EED}" type="pres">
      <dgm:prSet presAssocID="{62E2F563-86F6-4BFA-B7C8-ED4ED121AC40}" presName="parTx" presStyleLbl="revTx" presStyleIdx="0" presStyleCnt="8">
        <dgm:presLayoutVars>
          <dgm:chMax val="0"/>
          <dgm:chPref val="0"/>
        </dgm:presLayoutVars>
      </dgm:prSet>
      <dgm:spPr/>
    </dgm:pt>
    <dgm:pt modelId="{23173CDD-5E3B-46AF-9A5B-42A131838DAB}" type="pres">
      <dgm:prSet presAssocID="{62E2F563-86F6-4BFA-B7C8-ED4ED121AC40}" presName="desTx" presStyleLbl="revTx" presStyleIdx="1" presStyleCnt="8">
        <dgm:presLayoutVars/>
      </dgm:prSet>
      <dgm:spPr/>
    </dgm:pt>
    <dgm:pt modelId="{E38AD3CB-F1E0-4F74-B209-A3FE8F7C7B5F}" type="pres">
      <dgm:prSet presAssocID="{B8177596-AFC6-41A3-89C7-1359B87E47F6}" presName="sibTrans" presStyleCnt="0"/>
      <dgm:spPr/>
    </dgm:pt>
    <dgm:pt modelId="{7EB00C9A-4385-46DC-B0AC-BCED72D6963F}" type="pres">
      <dgm:prSet presAssocID="{9E1F8FCC-B625-42F1-ABD6-94EF26F6721A}" presName="compNode" presStyleCnt="0"/>
      <dgm:spPr/>
    </dgm:pt>
    <dgm:pt modelId="{7865700F-4A3F-453B-84C2-F5A82184D807}" type="pres">
      <dgm:prSet presAssocID="{9E1F8FCC-B625-42F1-ABD6-94EF26F6721A}" presName="bgRect" presStyleLbl="bgShp" presStyleIdx="1" presStyleCnt="4"/>
      <dgm:spPr/>
    </dgm:pt>
    <dgm:pt modelId="{13615658-5E90-4832-83CC-08771134E2C0}" type="pres">
      <dgm:prSet presAssocID="{9E1F8FCC-B625-42F1-ABD6-94EF26F6721A}"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pward trend"/>
        </a:ext>
      </dgm:extLst>
    </dgm:pt>
    <dgm:pt modelId="{B8628268-88BD-4194-9D17-5D705F515A39}" type="pres">
      <dgm:prSet presAssocID="{9E1F8FCC-B625-42F1-ABD6-94EF26F6721A}" presName="spaceRect" presStyleCnt="0"/>
      <dgm:spPr/>
    </dgm:pt>
    <dgm:pt modelId="{6CCE4328-DF0B-43B0-A34F-05E49DED0D90}" type="pres">
      <dgm:prSet presAssocID="{9E1F8FCC-B625-42F1-ABD6-94EF26F6721A}" presName="parTx" presStyleLbl="revTx" presStyleIdx="2" presStyleCnt="8">
        <dgm:presLayoutVars>
          <dgm:chMax val="0"/>
          <dgm:chPref val="0"/>
        </dgm:presLayoutVars>
      </dgm:prSet>
      <dgm:spPr/>
    </dgm:pt>
    <dgm:pt modelId="{08B92175-2F98-4F50-8FAE-464C16E37C91}" type="pres">
      <dgm:prSet presAssocID="{9E1F8FCC-B625-42F1-ABD6-94EF26F6721A}" presName="desTx" presStyleLbl="revTx" presStyleIdx="3" presStyleCnt="8">
        <dgm:presLayoutVars/>
      </dgm:prSet>
      <dgm:spPr/>
    </dgm:pt>
    <dgm:pt modelId="{7D31C192-B684-4AE6-956E-BA66AE62396C}" type="pres">
      <dgm:prSet presAssocID="{3F10BF85-4396-42EB-BF22-5271F626375E}" presName="sibTrans" presStyleCnt="0"/>
      <dgm:spPr/>
    </dgm:pt>
    <dgm:pt modelId="{9D839561-7E69-4B9F-BE92-0EAF3984A16B}" type="pres">
      <dgm:prSet presAssocID="{87210620-658E-4277-B1FC-7FB3C80F8BA4}" presName="compNode" presStyleCnt="0"/>
      <dgm:spPr/>
    </dgm:pt>
    <dgm:pt modelId="{B26A4169-0E51-471E-8467-795B5F4E4625}" type="pres">
      <dgm:prSet presAssocID="{87210620-658E-4277-B1FC-7FB3C80F8BA4}" presName="bgRect" presStyleLbl="bgShp" presStyleIdx="2" presStyleCnt="4"/>
      <dgm:spPr/>
    </dgm:pt>
    <dgm:pt modelId="{CEFE3C00-93B1-4FCC-AF4B-826648323F92}" type="pres">
      <dgm:prSet presAssocID="{87210620-658E-4277-B1FC-7FB3C80F8BA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ears"/>
        </a:ext>
      </dgm:extLst>
    </dgm:pt>
    <dgm:pt modelId="{0349FD7A-B0F0-433D-BA6F-FCE33ABC8AED}" type="pres">
      <dgm:prSet presAssocID="{87210620-658E-4277-B1FC-7FB3C80F8BA4}" presName="spaceRect" presStyleCnt="0"/>
      <dgm:spPr/>
    </dgm:pt>
    <dgm:pt modelId="{131D6356-7728-4CC7-8766-18E089F0B1F6}" type="pres">
      <dgm:prSet presAssocID="{87210620-658E-4277-B1FC-7FB3C80F8BA4}" presName="parTx" presStyleLbl="revTx" presStyleIdx="4" presStyleCnt="8">
        <dgm:presLayoutVars>
          <dgm:chMax val="0"/>
          <dgm:chPref val="0"/>
        </dgm:presLayoutVars>
      </dgm:prSet>
      <dgm:spPr/>
    </dgm:pt>
    <dgm:pt modelId="{F3E53807-EEAA-4C85-A935-2ABA93067D94}" type="pres">
      <dgm:prSet presAssocID="{87210620-658E-4277-B1FC-7FB3C80F8BA4}" presName="desTx" presStyleLbl="revTx" presStyleIdx="5" presStyleCnt="8">
        <dgm:presLayoutVars/>
      </dgm:prSet>
      <dgm:spPr/>
    </dgm:pt>
    <dgm:pt modelId="{F9A1D966-3CE0-4E6B-B673-C9C85230C180}" type="pres">
      <dgm:prSet presAssocID="{08C80B48-CF04-4F01-9849-439488315135}" presName="sibTrans" presStyleCnt="0"/>
      <dgm:spPr/>
    </dgm:pt>
    <dgm:pt modelId="{0090B3DC-9046-4D98-8EBB-E180B214556F}" type="pres">
      <dgm:prSet presAssocID="{564E81FF-04C5-4FC8-A93C-E136BC2CCC4F}" presName="compNode" presStyleCnt="0"/>
      <dgm:spPr/>
    </dgm:pt>
    <dgm:pt modelId="{148FD16D-4EF4-4F55-8A9D-9FE4E8C19F91}" type="pres">
      <dgm:prSet presAssocID="{564E81FF-04C5-4FC8-A93C-E136BC2CCC4F}" presName="bgRect" presStyleLbl="bgShp" presStyleIdx="3" presStyleCnt="4"/>
      <dgm:spPr/>
    </dgm:pt>
    <dgm:pt modelId="{FC280E1F-8A19-4542-828D-F235903F255C}" type="pres">
      <dgm:prSet presAssocID="{564E81FF-04C5-4FC8-A93C-E136BC2CCC4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wnload"/>
        </a:ext>
      </dgm:extLst>
    </dgm:pt>
    <dgm:pt modelId="{65CF139E-9B0A-4EFB-B50C-8D9DE4E33B1F}" type="pres">
      <dgm:prSet presAssocID="{564E81FF-04C5-4FC8-A93C-E136BC2CCC4F}" presName="spaceRect" presStyleCnt="0"/>
      <dgm:spPr/>
    </dgm:pt>
    <dgm:pt modelId="{7EB65FAD-C316-48A7-BE51-2B0C122C53AC}" type="pres">
      <dgm:prSet presAssocID="{564E81FF-04C5-4FC8-A93C-E136BC2CCC4F}" presName="parTx" presStyleLbl="revTx" presStyleIdx="6" presStyleCnt="8">
        <dgm:presLayoutVars>
          <dgm:chMax val="0"/>
          <dgm:chPref val="0"/>
        </dgm:presLayoutVars>
      </dgm:prSet>
      <dgm:spPr/>
    </dgm:pt>
    <dgm:pt modelId="{FA4E0B4E-4B71-42F6-AEA3-58B617F39AF3}" type="pres">
      <dgm:prSet presAssocID="{564E81FF-04C5-4FC8-A93C-E136BC2CCC4F}" presName="desTx" presStyleLbl="revTx" presStyleIdx="7" presStyleCnt="8">
        <dgm:presLayoutVars/>
      </dgm:prSet>
      <dgm:spPr/>
    </dgm:pt>
  </dgm:ptLst>
  <dgm:cxnLst>
    <dgm:cxn modelId="{48D44D25-5DBF-4DBC-AD2E-E093D5ECDED8}" srcId="{62E2F563-86F6-4BFA-B7C8-ED4ED121AC40}" destId="{C7167550-5F1B-4F89-8AF5-FFCC7F2524EA}" srcOrd="0" destOrd="0" parTransId="{78BEAD36-40EF-4937-BF0A-F9562CD894FC}" sibTransId="{729DB225-03F6-4C7A-A6A4-B462709895A9}"/>
    <dgm:cxn modelId="{D2370E2E-E310-42E0-9CBF-D039ED85DFD1}" srcId="{87210620-658E-4277-B1FC-7FB3C80F8BA4}" destId="{FB0C0BB7-2C8C-4F46-9272-598FF0D53C38}" srcOrd="0" destOrd="0" parTransId="{001F2BB4-584F-413B-8FDD-32831B031483}" sibTransId="{34C7E9CD-07C1-45FF-A513-5C497EB7C808}"/>
    <dgm:cxn modelId="{9A505D2F-B047-4125-A97B-2C5AB149F364}" srcId="{564E81FF-04C5-4FC8-A93C-E136BC2CCC4F}" destId="{C3FD590B-B839-4146-AC2A-A71F4D0DE747}" srcOrd="0" destOrd="0" parTransId="{44413866-A0D6-49AF-81FF-03C3F60569C7}" sibTransId="{EA7D812A-FEE1-4608-A0E0-346E21B6F0FD}"/>
    <dgm:cxn modelId="{D1B58E35-20E5-4713-A7D1-DA81DBFE1E49}" type="presOf" srcId="{62E2F563-86F6-4BFA-B7C8-ED4ED121AC40}" destId="{5114E5D2-BF04-471D-800E-181629C62EED}" srcOrd="0" destOrd="0" presId="urn:microsoft.com/office/officeart/2018/2/layout/IconVerticalSolidList"/>
    <dgm:cxn modelId="{711C1244-1369-4324-80D3-B5B0B3AF23A5}" type="presOf" srcId="{564E81FF-04C5-4FC8-A93C-E136BC2CCC4F}" destId="{7EB65FAD-C316-48A7-BE51-2B0C122C53AC}" srcOrd="0" destOrd="0" presId="urn:microsoft.com/office/officeart/2018/2/layout/IconVerticalSolidList"/>
    <dgm:cxn modelId="{BE929569-7F63-4986-A795-7587B190F60C}" srcId="{38083BC7-E1D8-4494-8646-898AF7B319BE}" destId="{9E1F8FCC-B625-42F1-ABD6-94EF26F6721A}" srcOrd="1" destOrd="0" parTransId="{BBB69E1C-8C29-4539-B5D3-CF3A659F0D44}" sibTransId="{3F10BF85-4396-42EB-BF22-5271F626375E}"/>
    <dgm:cxn modelId="{F415DE4E-4AEF-4B25-8B36-1298749A1DC5}" type="presOf" srcId="{FB0C0BB7-2C8C-4F46-9272-598FF0D53C38}" destId="{F3E53807-EEAA-4C85-A935-2ABA93067D94}" srcOrd="0" destOrd="0" presId="urn:microsoft.com/office/officeart/2018/2/layout/IconVerticalSolidList"/>
    <dgm:cxn modelId="{C7BD024F-4D26-4A21-8729-E78DA178B54A}" srcId="{38083BC7-E1D8-4494-8646-898AF7B319BE}" destId="{564E81FF-04C5-4FC8-A93C-E136BC2CCC4F}" srcOrd="3" destOrd="0" parTransId="{1631F804-9106-4EE6-9FB8-7A053FF8BC1B}" sibTransId="{E8B2E242-8337-4711-9927-D10E1DCD2B69}"/>
    <dgm:cxn modelId="{A8A2A453-CEC6-4C44-8CA2-FC2611C29CF4}" type="presOf" srcId="{C3FD590B-B839-4146-AC2A-A71F4D0DE747}" destId="{FA4E0B4E-4B71-42F6-AEA3-58B617F39AF3}" srcOrd="0" destOrd="0" presId="urn:microsoft.com/office/officeart/2018/2/layout/IconVerticalSolidList"/>
    <dgm:cxn modelId="{1A18A07A-366B-4977-9073-04156E17F4AA}" srcId="{9E1F8FCC-B625-42F1-ABD6-94EF26F6721A}" destId="{74FBA75D-0088-428B-826D-3B7B681EDD64}" srcOrd="0" destOrd="0" parTransId="{BEA49702-9F57-4EA1-81B6-0BFA45064942}" sibTransId="{FAB78F7E-4435-4C87-AE5E-9278BCE9D597}"/>
    <dgm:cxn modelId="{F83F7283-8D3F-457C-80CD-D641DA0FC254}" srcId="{38083BC7-E1D8-4494-8646-898AF7B319BE}" destId="{62E2F563-86F6-4BFA-B7C8-ED4ED121AC40}" srcOrd="0" destOrd="0" parTransId="{73044D73-A95D-4C80-96E3-280A9EBFEB0C}" sibTransId="{B8177596-AFC6-41A3-89C7-1359B87E47F6}"/>
    <dgm:cxn modelId="{548CEACB-68AB-41B2-B185-3C347172AEA0}" type="presOf" srcId="{87210620-658E-4277-B1FC-7FB3C80F8BA4}" destId="{131D6356-7728-4CC7-8766-18E089F0B1F6}" srcOrd="0" destOrd="0" presId="urn:microsoft.com/office/officeart/2018/2/layout/IconVerticalSolidList"/>
    <dgm:cxn modelId="{C37884D1-E20B-4EAC-BF88-A0B8884F36F0}" srcId="{38083BC7-E1D8-4494-8646-898AF7B319BE}" destId="{87210620-658E-4277-B1FC-7FB3C80F8BA4}" srcOrd="2" destOrd="0" parTransId="{1D7D5525-3D01-4037-B882-38B773A1FBD3}" sibTransId="{08C80B48-CF04-4F01-9849-439488315135}"/>
    <dgm:cxn modelId="{399F76EF-17CC-4387-9127-E86BD784757F}" type="presOf" srcId="{38083BC7-E1D8-4494-8646-898AF7B319BE}" destId="{E8351A4B-0600-400E-AA0A-9E80A9854DE9}" srcOrd="0" destOrd="0" presId="urn:microsoft.com/office/officeart/2018/2/layout/IconVerticalSolidList"/>
    <dgm:cxn modelId="{917A6BF0-02D8-4BDE-8418-751790EAC39D}" type="presOf" srcId="{74FBA75D-0088-428B-826D-3B7B681EDD64}" destId="{08B92175-2F98-4F50-8FAE-464C16E37C91}" srcOrd="0" destOrd="0" presId="urn:microsoft.com/office/officeart/2018/2/layout/IconVerticalSolidList"/>
    <dgm:cxn modelId="{A4169BF2-03C6-41B7-84C0-721D8D726207}" type="presOf" srcId="{9E1F8FCC-B625-42F1-ABD6-94EF26F6721A}" destId="{6CCE4328-DF0B-43B0-A34F-05E49DED0D90}" srcOrd="0" destOrd="0" presId="urn:microsoft.com/office/officeart/2018/2/layout/IconVerticalSolidList"/>
    <dgm:cxn modelId="{F2D076F8-7866-40DF-902D-0E50E00BE1CA}" type="presOf" srcId="{C7167550-5F1B-4F89-8AF5-FFCC7F2524EA}" destId="{23173CDD-5E3B-46AF-9A5B-42A131838DAB}" srcOrd="0" destOrd="0" presId="urn:microsoft.com/office/officeart/2018/2/layout/IconVerticalSolidList"/>
    <dgm:cxn modelId="{83BF3A47-A13E-48A8-BC99-4A612F45E4DF}" type="presParOf" srcId="{E8351A4B-0600-400E-AA0A-9E80A9854DE9}" destId="{EEC86148-CFEB-4896-B0B0-5B93B42E678C}" srcOrd="0" destOrd="0" presId="urn:microsoft.com/office/officeart/2018/2/layout/IconVerticalSolidList"/>
    <dgm:cxn modelId="{E5FB5B88-6B53-4BC7-B598-0AB35056BB3B}" type="presParOf" srcId="{EEC86148-CFEB-4896-B0B0-5B93B42E678C}" destId="{546B5798-AEBF-4B6F-AADF-CEE6E24550C0}" srcOrd="0" destOrd="0" presId="urn:microsoft.com/office/officeart/2018/2/layout/IconVerticalSolidList"/>
    <dgm:cxn modelId="{EBD5169E-C374-4B86-83DC-0F7441C290FE}" type="presParOf" srcId="{EEC86148-CFEB-4896-B0B0-5B93B42E678C}" destId="{EAEDC91A-C4E5-479E-B96B-D74FABF45ECB}" srcOrd="1" destOrd="0" presId="urn:microsoft.com/office/officeart/2018/2/layout/IconVerticalSolidList"/>
    <dgm:cxn modelId="{3B339F9C-4CCA-45C0-BB02-F13387BE381D}" type="presParOf" srcId="{EEC86148-CFEB-4896-B0B0-5B93B42E678C}" destId="{6A472432-0129-41D1-8B85-FB903C1CA23E}" srcOrd="2" destOrd="0" presId="urn:microsoft.com/office/officeart/2018/2/layout/IconVerticalSolidList"/>
    <dgm:cxn modelId="{D8282E35-F3B8-4FA9-B1AB-AD780BCAE4B8}" type="presParOf" srcId="{EEC86148-CFEB-4896-B0B0-5B93B42E678C}" destId="{5114E5D2-BF04-471D-800E-181629C62EED}" srcOrd="3" destOrd="0" presId="urn:microsoft.com/office/officeart/2018/2/layout/IconVerticalSolidList"/>
    <dgm:cxn modelId="{76410B7C-C8B5-449C-8ADA-9D6D1CEAA157}" type="presParOf" srcId="{EEC86148-CFEB-4896-B0B0-5B93B42E678C}" destId="{23173CDD-5E3B-46AF-9A5B-42A131838DAB}" srcOrd="4" destOrd="0" presId="urn:microsoft.com/office/officeart/2018/2/layout/IconVerticalSolidList"/>
    <dgm:cxn modelId="{7CB3993F-40BA-4BB4-AAD6-5257F29CF246}" type="presParOf" srcId="{E8351A4B-0600-400E-AA0A-9E80A9854DE9}" destId="{E38AD3CB-F1E0-4F74-B209-A3FE8F7C7B5F}" srcOrd="1" destOrd="0" presId="urn:microsoft.com/office/officeart/2018/2/layout/IconVerticalSolidList"/>
    <dgm:cxn modelId="{6E3704AA-1F8F-4533-977E-62EEA0F6DDBA}" type="presParOf" srcId="{E8351A4B-0600-400E-AA0A-9E80A9854DE9}" destId="{7EB00C9A-4385-46DC-B0AC-BCED72D6963F}" srcOrd="2" destOrd="0" presId="urn:microsoft.com/office/officeart/2018/2/layout/IconVerticalSolidList"/>
    <dgm:cxn modelId="{9B8E699A-D5BD-40D8-A9AA-5934D4FA346C}" type="presParOf" srcId="{7EB00C9A-4385-46DC-B0AC-BCED72D6963F}" destId="{7865700F-4A3F-453B-84C2-F5A82184D807}" srcOrd="0" destOrd="0" presId="urn:microsoft.com/office/officeart/2018/2/layout/IconVerticalSolidList"/>
    <dgm:cxn modelId="{15E8E160-3457-43AB-BAB6-170799B92041}" type="presParOf" srcId="{7EB00C9A-4385-46DC-B0AC-BCED72D6963F}" destId="{13615658-5E90-4832-83CC-08771134E2C0}" srcOrd="1" destOrd="0" presId="urn:microsoft.com/office/officeart/2018/2/layout/IconVerticalSolidList"/>
    <dgm:cxn modelId="{E74D8451-B774-4AC8-A22B-A7CE5EC6ED8B}" type="presParOf" srcId="{7EB00C9A-4385-46DC-B0AC-BCED72D6963F}" destId="{B8628268-88BD-4194-9D17-5D705F515A39}" srcOrd="2" destOrd="0" presId="urn:microsoft.com/office/officeart/2018/2/layout/IconVerticalSolidList"/>
    <dgm:cxn modelId="{0CA08D42-E91F-4793-AF16-F91F26A028AD}" type="presParOf" srcId="{7EB00C9A-4385-46DC-B0AC-BCED72D6963F}" destId="{6CCE4328-DF0B-43B0-A34F-05E49DED0D90}" srcOrd="3" destOrd="0" presId="urn:microsoft.com/office/officeart/2018/2/layout/IconVerticalSolidList"/>
    <dgm:cxn modelId="{F133A409-1A16-4EB7-8F55-2A38AD2DCDBD}" type="presParOf" srcId="{7EB00C9A-4385-46DC-B0AC-BCED72D6963F}" destId="{08B92175-2F98-4F50-8FAE-464C16E37C91}" srcOrd="4" destOrd="0" presId="urn:microsoft.com/office/officeart/2018/2/layout/IconVerticalSolidList"/>
    <dgm:cxn modelId="{8B57D48A-5C0F-4CF8-8652-64511A4007D7}" type="presParOf" srcId="{E8351A4B-0600-400E-AA0A-9E80A9854DE9}" destId="{7D31C192-B684-4AE6-956E-BA66AE62396C}" srcOrd="3" destOrd="0" presId="urn:microsoft.com/office/officeart/2018/2/layout/IconVerticalSolidList"/>
    <dgm:cxn modelId="{F6E50381-9F93-440B-841D-1EF2EF868DAD}" type="presParOf" srcId="{E8351A4B-0600-400E-AA0A-9E80A9854DE9}" destId="{9D839561-7E69-4B9F-BE92-0EAF3984A16B}" srcOrd="4" destOrd="0" presId="urn:microsoft.com/office/officeart/2018/2/layout/IconVerticalSolidList"/>
    <dgm:cxn modelId="{4EE54D8D-ACE8-4CA1-AA71-7A4FBF35BD87}" type="presParOf" srcId="{9D839561-7E69-4B9F-BE92-0EAF3984A16B}" destId="{B26A4169-0E51-471E-8467-795B5F4E4625}" srcOrd="0" destOrd="0" presId="urn:microsoft.com/office/officeart/2018/2/layout/IconVerticalSolidList"/>
    <dgm:cxn modelId="{F2D64035-5DA2-4132-8248-AA0FA0EDE701}" type="presParOf" srcId="{9D839561-7E69-4B9F-BE92-0EAF3984A16B}" destId="{CEFE3C00-93B1-4FCC-AF4B-826648323F92}" srcOrd="1" destOrd="0" presId="urn:microsoft.com/office/officeart/2018/2/layout/IconVerticalSolidList"/>
    <dgm:cxn modelId="{967B3E03-F1AE-47F2-8052-FCE9595EA589}" type="presParOf" srcId="{9D839561-7E69-4B9F-BE92-0EAF3984A16B}" destId="{0349FD7A-B0F0-433D-BA6F-FCE33ABC8AED}" srcOrd="2" destOrd="0" presId="urn:microsoft.com/office/officeart/2018/2/layout/IconVerticalSolidList"/>
    <dgm:cxn modelId="{4FF1A594-6A11-4CA3-8E40-F49DA96CEB55}" type="presParOf" srcId="{9D839561-7E69-4B9F-BE92-0EAF3984A16B}" destId="{131D6356-7728-4CC7-8766-18E089F0B1F6}" srcOrd="3" destOrd="0" presId="urn:microsoft.com/office/officeart/2018/2/layout/IconVerticalSolidList"/>
    <dgm:cxn modelId="{0D8B2204-F1A4-43EF-BFDB-96699CFC5317}" type="presParOf" srcId="{9D839561-7E69-4B9F-BE92-0EAF3984A16B}" destId="{F3E53807-EEAA-4C85-A935-2ABA93067D94}" srcOrd="4" destOrd="0" presId="urn:microsoft.com/office/officeart/2018/2/layout/IconVerticalSolidList"/>
    <dgm:cxn modelId="{DDDB01E6-44D6-460B-A1A6-0A488BA2614B}" type="presParOf" srcId="{E8351A4B-0600-400E-AA0A-9E80A9854DE9}" destId="{F9A1D966-3CE0-4E6B-B673-C9C85230C180}" srcOrd="5" destOrd="0" presId="urn:microsoft.com/office/officeart/2018/2/layout/IconVerticalSolidList"/>
    <dgm:cxn modelId="{0A888917-2779-4501-B725-FCC3B019647A}" type="presParOf" srcId="{E8351A4B-0600-400E-AA0A-9E80A9854DE9}" destId="{0090B3DC-9046-4D98-8EBB-E180B214556F}" srcOrd="6" destOrd="0" presId="urn:microsoft.com/office/officeart/2018/2/layout/IconVerticalSolidList"/>
    <dgm:cxn modelId="{0CF1B05F-2563-45CC-A2B2-8FDABCEBD41F}" type="presParOf" srcId="{0090B3DC-9046-4D98-8EBB-E180B214556F}" destId="{148FD16D-4EF4-4F55-8A9D-9FE4E8C19F91}" srcOrd="0" destOrd="0" presId="urn:microsoft.com/office/officeart/2018/2/layout/IconVerticalSolidList"/>
    <dgm:cxn modelId="{95462456-D84A-4AA6-962A-9DCC8E1194D2}" type="presParOf" srcId="{0090B3DC-9046-4D98-8EBB-E180B214556F}" destId="{FC280E1F-8A19-4542-828D-F235903F255C}" srcOrd="1" destOrd="0" presId="urn:microsoft.com/office/officeart/2018/2/layout/IconVerticalSolidList"/>
    <dgm:cxn modelId="{1149FE96-183E-409F-BB83-95FB76EC4649}" type="presParOf" srcId="{0090B3DC-9046-4D98-8EBB-E180B214556F}" destId="{65CF139E-9B0A-4EFB-B50C-8D9DE4E33B1F}" srcOrd="2" destOrd="0" presId="urn:microsoft.com/office/officeart/2018/2/layout/IconVerticalSolidList"/>
    <dgm:cxn modelId="{2F941540-DC69-4185-A015-49BB5EBB24F7}" type="presParOf" srcId="{0090B3DC-9046-4D98-8EBB-E180B214556F}" destId="{7EB65FAD-C316-48A7-BE51-2B0C122C53AC}" srcOrd="3" destOrd="0" presId="urn:microsoft.com/office/officeart/2018/2/layout/IconVerticalSolidList"/>
    <dgm:cxn modelId="{91FDC904-8EF0-49C8-AEEE-A4001609A3EA}" type="presParOf" srcId="{0090B3DC-9046-4D98-8EBB-E180B214556F}" destId="{FA4E0B4E-4B71-42F6-AEA3-58B617F39AF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004C94-8978-450D-8DC6-42A89F993921}" type="doc">
      <dgm:prSet loTypeId="urn:microsoft.com/office/officeart/2016/7/layout/BasicLinearProcessNumbered" loCatId="process" qsTypeId="urn:microsoft.com/office/officeart/2005/8/quickstyle/simple2" qsCatId="simple" csTypeId="urn:microsoft.com/office/officeart/2005/8/colors/accent2_2" csCatId="accent2"/>
      <dgm:spPr/>
      <dgm:t>
        <a:bodyPr/>
        <a:lstStyle/>
        <a:p>
          <a:endParaRPr lang="en-US"/>
        </a:p>
      </dgm:t>
    </dgm:pt>
    <dgm:pt modelId="{E39B92F7-825B-4492-9DFC-79DDD6390C31}">
      <dgm:prSet/>
      <dgm:spPr/>
      <dgm:t>
        <a:bodyPr/>
        <a:lstStyle/>
        <a:p>
          <a:r>
            <a:rPr lang="en-US"/>
            <a:t>Be routed away from unsafe traffic conditions</a:t>
          </a:r>
        </a:p>
      </dgm:t>
    </dgm:pt>
    <dgm:pt modelId="{F839C20E-D2D1-4AC5-A792-1BBF6706C96A}" type="parTrans" cxnId="{129B4624-BFC2-4160-8E38-E3197C0A081A}">
      <dgm:prSet/>
      <dgm:spPr/>
      <dgm:t>
        <a:bodyPr/>
        <a:lstStyle/>
        <a:p>
          <a:endParaRPr lang="en-US"/>
        </a:p>
      </dgm:t>
    </dgm:pt>
    <dgm:pt modelId="{5DB9E115-493B-4385-B6A9-BC0BA41673B2}" type="sibTrans" cxnId="{129B4624-BFC2-4160-8E38-E3197C0A081A}">
      <dgm:prSet phldrT="1" phldr="0"/>
      <dgm:spPr/>
      <dgm:t>
        <a:bodyPr/>
        <a:lstStyle/>
        <a:p>
          <a:r>
            <a:rPr lang="en-US"/>
            <a:t>1</a:t>
          </a:r>
        </a:p>
      </dgm:t>
    </dgm:pt>
    <dgm:pt modelId="{C92B0047-FCDC-49A8-A203-728F57237332}">
      <dgm:prSet/>
      <dgm:spPr/>
      <dgm:t>
        <a:bodyPr/>
        <a:lstStyle/>
        <a:p>
          <a:r>
            <a:rPr lang="en-US"/>
            <a:t>Weather warnings provided for unsafe/inconvenient weather</a:t>
          </a:r>
        </a:p>
      </dgm:t>
    </dgm:pt>
    <dgm:pt modelId="{04A63DA2-6695-420C-9B57-D202E7935392}" type="parTrans" cxnId="{AD0A2109-EF59-454D-B79B-553BB3F346F0}">
      <dgm:prSet/>
      <dgm:spPr/>
      <dgm:t>
        <a:bodyPr/>
        <a:lstStyle/>
        <a:p>
          <a:endParaRPr lang="en-US"/>
        </a:p>
      </dgm:t>
    </dgm:pt>
    <dgm:pt modelId="{77327FDF-FD45-45E1-9AA2-F9D76FEEF1F8}" type="sibTrans" cxnId="{AD0A2109-EF59-454D-B79B-553BB3F346F0}">
      <dgm:prSet phldrT="2" phldr="0"/>
      <dgm:spPr/>
      <dgm:t>
        <a:bodyPr/>
        <a:lstStyle/>
        <a:p>
          <a:r>
            <a:rPr lang="en-US"/>
            <a:t>2</a:t>
          </a:r>
        </a:p>
      </dgm:t>
    </dgm:pt>
    <dgm:pt modelId="{EDF39183-7772-433C-B36F-744AEBBF25AF}">
      <dgm:prSet/>
      <dgm:spPr/>
      <dgm:t>
        <a:bodyPr/>
        <a:lstStyle/>
        <a:p>
          <a:r>
            <a:rPr lang="en-US"/>
            <a:t>Exercise mode plans a route based on distance, safety and recreational areas</a:t>
          </a:r>
        </a:p>
      </dgm:t>
    </dgm:pt>
    <dgm:pt modelId="{A08198FA-9181-4457-AC33-747A8287CD99}" type="parTrans" cxnId="{0CCB34FA-2A91-48AD-A8E8-B950A8DAF525}">
      <dgm:prSet/>
      <dgm:spPr/>
      <dgm:t>
        <a:bodyPr/>
        <a:lstStyle/>
        <a:p>
          <a:endParaRPr lang="en-US"/>
        </a:p>
      </dgm:t>
    </dgm:pt>
    <dgm:pt modelId="{3597B0DC-AEC1-436A-A78D-6A9FF210B535}" type="sibTrans" cxnId="{0CCB34FA-2A91-48AD-A8E8-B950A8DAF525}">
      <dgm:prSet phldrT="3" phldr="0"/>
      <dgm:spPr/>
      <dgm:t>
        <a:bodyPr/>
        <a:lstStyle/>
        <a:p>
          <a:r>
            <a:rPr lang="en-US"/>
            <a:t>3</a:t>
          </a:r>
        </a:p>
      </dgm:t>
    </dgm:pt>
    <dgm:pt modelId="{3F62BB58-48D8-4CE8-A60F-8C884442E764}">
      <dgm:prSet/>
      <dgm:spPr/>
      <dgm:t>
        <a:bodyPr/>
        <a:lstStyle/>
        <a:p>
          <a:r>
            <a:rPr lang="en-US"/>
            <a:t>Application learns traffic conditions for routes and allows for future prediction</a:t>
          </a:r>
        </a:p>
      </dgm:t>
    </dgm:pt>
    <dgm:pt modelId="{73DF4191-0677-46B9-A26B-DBBFBF93B85B}" type="parTrans" cxnId="{D351B932-6C8D-49A4-A37C-F9762CE8AD62}">
      <dgm:prSet/>
      <dgm:spPr/>
      <dgm:t>
        <a:bodyPr/>
        <a:lstStyle/>
        <a:p>
          <a:endParaRPr lang="en-US"/>
        </a:p>
      </dgm:t>
    </dgm:pt>
    <dgm:pt modelId="{6988116A-3536-459F-A525-A1B56FDC65D5}" type="sibTrans" cxnId="{D351B932-6C8D-49A4-A37C-F9762CE8AD62}">
      <dgm:prSet phldrT="4" phldr="0"/>
      <dgm:spPr/>
      <dgm:t>
        <a:bodyPr/>
        <a:lstStyle/>
        <a:p>
          <a:r>
            <a:rPr lang="en-US"/>
            <a:t>4</a:t>
          </a:r>
        </a:p>
      </dgm:t>
    </dgm:pt>
    <dgm:pt modelId="{285CC2E1-B1C8-4F91-ADAC-1D3F6E361CDA}" type="pres">
      <dgm:prSet presAssocID="{D5004C94-8978-450D-8DC6-42A89F993921}" presName="Name0" presStyleCnt="0">
        <dgm:presLayoutVars>
          <dgm:animLvl val="lvl"/>
          <dgm:resizeHandles val="exact"/>
        </dgm:presLayoutVars>
      </dgm:prSet>
      <dgm:spPr/>
    </dgm:pt>
    <dgm:pt modelId="{4A59F873-8B93-444C-A55F-E2C773E0A5AD}" type="pres">
      <dgm:prSet presAssocID="{E39B92F7-825B-4492-9DFC-79DDD6390C31}" presName="compositeNode" presStyleCnt="0">
        <dgm:presLayoutVars>
          <dgm:bulletEnabled val="1"/>
        </dgm:presLayoutVars>
      </dgm:prSet>
      <dgm:spPr/>
    </dgm:pt>
    <dgm:pt modelId="{BB679779-030A-42C6-A22A-D21922297F71}" type="pres">
      <dgm:prSet presAssocID="{E39B92F7-825B-4492-9DFC-79DDD6390C31}" presName="bgRect" presStyleLbl="bgAccFollowNode1" presStyleIdx="0" presStyleCnt="4"/>
      <dgm:spPr/>
    </dgm:pt>
    <dgm:pt modelId="{FDD0C3EB-A8E1-402D-99E5-827EDF93E62E}" type="pres">
      <dgm:prSet presAssocID="{5DB9E115-493B-4385-B6A9-BC0BA41673B2}" presName="sibTransNodeCircle" presStyleLbl="alignNode1" presStyleIdx="0" presStyleCnt="8">
        <dgm:presLayoutVars>
          <dgm:chMax val="0"/>
          <dgm:bulletEnabled/>
        </dgm:presLayoutVars>
      </dgm:prSet>
      <dgm:spPr/>
    </dgm:pt>
    <dgm:pt modelId="{87CCCE64-1635-4C4A-B059-3A7A7D54A537}" type="pres">
      <dgm:prSet presAssocID="{E39B92F7-825B-4492-9DFC-79DDD6390C31}" presName="bottomLine" presStyleLbl="alignNode1" presStyleIdx="1" presStyleCnt="8">
        <dgm:presLayoutVars/>
      </dgm:prSet>
      <dgm:spPr/>
    </dgm:pt>
    <dgm:pt modelId="{67695206-CF35-4663-9948-4062E1D2FAAA}" type="pres">
      <dgm:prSet presAssocID="{E39B92F7-825B-4492-9DFC-79DDD6390C31}" presName="nodeText" presStyleLbl="bgAccFollowNode1" presStyleIdx="0" presStyleCnt="4">
        <dgm:presLayoutVars>
          <dgm:bulletEnabled val="1"/>
        </dgm:presLayoutVars>
      </dgm:prSet>
      <dgm:spPr/>
    </dgm:pt>
    <dgm:pt modelId="{D813CEB6-D7AC-4847-88AA-3001E3264B07}" type="pres">
      <dgm:prSet presAssocID="{5DB9E115-493B-4385-B6A9-BC0BA41673B2}" presName="sibTrans" presStyleCnt="0"/>
      <dgm:spPr/>
    </dgm:pt>
    <dgm:pt modelId="{0EBDF9BC-2928-42BA-A7BF-D9B2C9B086BC}" type="pres">
      <dgm:prSet presAssocID="{C92B0047-FCDC-49A8-A203-728F57237332}" presName="compositeNode" presStyleCnt="0">
        <dgm:presLayoutVars>
          <dgm:bulletEnabled val="1"/>
        </dgm:presLayoutVars>
      </dgm:prSet>
      <dgm:spPr/>
    </dgm:pt>
    <dgm:pt modelId="{79CD3F70-535A-4BD9-88DC-6B74B3170396}" type="pres">
      <dgm:prSet presAssocID="{C92B0047-FCDC-49A8-A203-728F57237332}" presName="bgRect" presStyleLbl="bgAccFollowNode1" presStyleIdx="1" presStyleCnt="4"/>
      <dgm:spPr/>
    </dgm:pt>
    <dgm:pt modelId="{47ECAE71-F2C8-46BA-BDC2-847A4F30EDA5}" type="pres">
      <dgm:prSet presAssocID="{77327FDF-FD45-45E1-9AA2-F9D76FEEF1F8}" presName="sibTransNodeCircle" presStyleLbl="alignNode1" presStyleIdx="2" presStyleCnt="8">
        <dgm:presLayoutVars>
          <dgm:chMax val="0"/>
          <dgm:bulletEnabled/>
        </dgm:presLayoutVars>
      </dgm:prSet>
      <dgm:spPr/>
    </dgm:pt>
    <dgm:pt modelId="{EA17035B-A533-4840-BE32-013FBB4A1995}" type="pres">
      <dgm:prSet presAssocID="{C92B0047-FCDC-49A8-A203-728F57237332}" presName="bottomLine" presStyleLbl="alignNode1" presStyleIdx="3" presStyleCnt="8">
        <dgm:presLayoutVars/>
      </dgm:prSet>
      <dgm:spPr/>
    </dgm:pt>
    <dgm:pt modelId="{C3B3D3FA-103C-45AC-A551-16F86112659C}" type="pres">
      <dgm:prSet presAssocID="{C92B0047-FCDC-49A8-A203-728F57237332}" presName="nodeText" presStyleLbl="bgAccFollowNode1" presStyleIdx="1" presStyleCnt="4">
        <dgm:presLayoutVars>
          <dgm:bulletEnabled val="1"/>
        </dgm:presLayoutVars>
      </dgm:prSet>
      <dgm:spPr/>
    </dgm:pt>
    <dgm:pt modelId="{D8C45224-EE17-4160-BA30-111DEE0433CB}" type="pres">
      <dgm:prSet presAssocID="{77327FDF-FD45-45E1-9AA2-F9D76FEEF1F8}" presName="sibTrans" presStyleCnt="0"/>
      <dgm:spPr/>
    </dgm:pt>
    <dgm:pt modelId="{43CAE308-342D-4553-BC01-68EF100C7B14}" type="pres">
      <dgm:prSet presAssocID="{EDF39183-7772-433C-B36F-744AEBBF25AF}" presName="compositeNode" presStyleCnt="0">
        <dgm:presLayoutVars>
          <dgm:bulletEnabled val="1"/>
        </dgm:presLayoutVars>
      </dgm:prSet>
      <dgm:spPr/>
    </dgm:pt>
    <dgm:pt modelId="{02418EEC-6C10-4318-ACA8-44E7AFC47C82}" type="pres">
      <dgm:prSet presAssocID="{EDF39183-7772-433C-B36F-744AEBBF25AF}" presName="bgRect" presStyleLbl="bgAccFollowNode1" presStyleIdx="2" presStyleCnt="4"/>
      <dgm:spPr/>
    </dgm:pt>
    <dgm:pt modelId="{170D5BBE-BFAD-451A-A98B-3D0221DFB215}" type="pres">
      <dgm:prSet presAssocID="{3597B0DC-AEC1-436A-A78D-6A9FF210B535}" presName="sibTransNodeCircle" presStyleLbl="alignNode1" presStyleIdx="4" presStyleCnt="8">
        <dgm:presLayoutVars>
          <dgm:chMax val="0"/>
          <dgm:bulletEnabled/>
        </dgm:presLayoutVars>
      </dgm:prSet>
      <dgm:spPr/>
    </dgm:pt>
    <dgm:pt modelId="{CE744BD8-78B7-49F7-A3CE-4D34ACA38729}" type="pres">
      <dgm:prSet presAssocID="{EDF39183-7772-433C-B36F-744AEBBF25AF}" presName="bottomLine" presStyleLbl="alignNode1" presStyleIdx="5" presStyleCnt="8">
        <dgm:presLayoutVars/>
      </dgm:prSet>
      <dgm:spPr/>
    </dgm:pt>
    <dgm:pt modelId="{4C79F175-5493-4482-82D2-DE038A7BA3E3}" type="pres">
      <dgm:prSet presAssocID="{EDF39183-7772-433C-B36F-744AEBBF25AF}" presName="nodeText" presStyleLbl="bgAccFollowNode1" presStyleIdx="2" presStyleCnt="4">
        <dgm:presLayoutVars>
          <dgm:bulletEnabled val="1"/>
        </dgm:presLayoutVars>
      </dgm:prSet>
      <dgm:spPr/>
    </dgm:pt>
    <dgm:pt modelId="{E5C57DA0-55E2-445F-A314-EA72C6A3D608}" type="pres">
      <dgm:prSet presAssocID="{3597B0DC-AEC1-436A-A78D-6A9FF210B535}" presName="sibTrans" presStyleCnt="0"/>
      <dgm:spPr/>
    </dgm:pt>
    <dgm:pt modelId="{C8D6FA25-505E-48C1-9B5E-7A2AAB3858CC}" type="pres">
      <dgm:prSet presAssocID="{3F62BB58-48D8-4CE8-A60F-8C884442E764}" presName="compositeNode" presStyleCnt="0">
        <dgm:presLayoutVars>
          <dgm:bulletEnabled val="1"/>
        </dgm:presLayoutVars>
      </dgm:prSet>
      <dgm:spPr/>
    </dgm:pt>
    <dgm:pt modelId="{C20A52B1-3017-4712-AA1D-2566BCAA5B78}" type="pres">
      <dgm:prSet presAssocID="{3F62BB58-48D8-4CE8-A60F-8C884442E764}" presName="bgRect" presStyleLbl="bgAccFollowNode1" presStyleIdx="3" presStyleCnt="4"/>
      <dgm:spPr/>
    </dgm:pt>
    <dgm:pt modelId="{D9AF40D6-E073-4907-B3A3-D806FA5AC23B}" type="pres">
      <dgm:prSet presAssocID="{6988116A-3536-459F-A525-A1B56FDC65D5}" presName="sibTransNodeCircle" presStyleLbl="alignNode1" presStyleIdx="6" presStyleCnt="8">
        <dgm:presLayoutVars>
          <dgm:chMax val="0"/>
          <dgm:bulletEnabled/>
        </dgm:presLayoutVars>
      </dgm:prSet>
      <dgm:spPr/>
    </dgm:pt>
    <dgm:pt modelId="{F48BCE8A-E117-4E0B-8D9A-26033EEFDB26}" type="pres">
      <dgm:prSet presAssocID="{3F62BB58-48D8-4CE8-A60F-8C884442E764}" presName="bottomLine" presStyleLbl="alignNode1" presStyleIdx="7" presStyleCnt="8">
        <dgm:presLayoutVars/>
      </dgm:prSet>
      <dgm:spPr/>
    </dgm:pt>
    <dgm:pt modelId="{DE1E932A-E959-4699-82D8-325F974CBB73}" type="pres">
      <dgm:prSet presAssocID="{3F62BB58-48D8-4CE8-A60F-8C884442E764}" presName="nodeText" presStyleLbl="bgAccFollowNode1" presStyleIdx="3" presStyleCnt="4">
        <dgm:presLayoutVars>
          <dgm:bulletEnabled val="1"/>
        </dgm:presLayoutVars>
      </dgm:prSet>
      <dgm:spPr/>
    </dgm:pt>
  </dgm:ptLst>
  <dgm:cxnLst>
    <dgm:cxn modelId="{A0C71702-979D-4090-8EFB-51011D383CF7}" type="presOf" srcId="{3597B0DC-AEC1-436A-A78D-6A9FF210B535}" destId="{170D5BBE-BFAD-451A-A98B-3D0221DFB215}" srcOrd="0" destOrd="0" presId="urn:microsoft.com/office/officeart/2016/7/layout/BasicLinearProcessNumbered"/>
    <dgm:cxn modelId="{AD0A2109-EF59-454D-B79B-553BB3F346F0}" srcId="{D5004C94-8978-450D-8DC6-42A89F993921}" destId="{C92B0047-FCDC-49A8-A203-728F57237332}" srcOrd="1" destOrd="0" parTransId="{04A63DA2-6695-420C-9B57-D202E7935392}" sibTransId="{77327FDF-FD45-45E1-9AA2-F9D76FEEF1F8}"/>
    <dgm:cxn modelId="{FB183C14-3D66-40AD-A41D-D445F69F5CE4}" type="presOf" srcId="{D5004C94-8978-450D-8DC6-42A89F993921}" destId="{285CC2E1-B1C8-4F91-ADAC-1D3F6E361CDA}" srcOrd="0" destOrd="0" presId="urn:microsoft.com/office/officeart/2016/7/layout/BasicLinearProcessNumbered"/>
    <dgm:cxn modelId="{0D181716-CFA0-4833-85BE-A18A977B96AB}" type="presOf" srcId="{E39B92F7-825B-4492-9DFC-79DDD6390C31}" destId="{67695206-CF35-4663-9948-4062E1D2FAAA}" srcOrd="1" destOrd="0" presId="urn:microsoft.com/office/officeart/2016/7/layout/BasicLinearProcessNumbered"/>
    <dgm:cxn modelId="{129B4624-BFC2-4160-8E38-E3197C0A081A}" srcId="{D5004C94-8978-450D-8DC6-42A89F993921}" destId="{E39B92F7-825B-4492-9DFC-79DDD6390C31}" srcOrd="0" destOrd="0" parTransId="{F839C20E-D2D1-4AC5-A792-1BBF6706C96A}" sibTransId="{5DB9E115-493B-4385-B6A9-BC0BA41673B2}"/>
    <dgm:cxn modelId="{D351B932-6C8D-49A4-A37C-F9762CE8AD62}" srcId="{D5004C94-8978-450D-8DC6-42A89F993921}" destId="{3F62BB58-48D8-4CE8-A60F-8C884442E764}" srcOrd="3" destOrd="0" parTransId="{73DF4191-0677-46B9-A26B-DBBFBF93B85B}" sibTransId="{6988116A-3536-459F-A525-A1B56FDC65D5}"/>
    <dgm:cxn modelId="{9CFBCF63-DF0F-4531-93B2-D1A24E36E5B5}" type="presOf" srcId="{77327FDF-FD45-45E1-9AA2-F9D76FEEF1F8}" destId="{47ECAE71-F2C8-46BA-BDC2-847A4F30EDA5}" srcOrd="0" destOrd="0" presId="urn:microsoft.com/office/officeart/2016/7/layout/BasicLinearProcessNumbered"/>
    <dgm:cxn modelId="{51516153-97B0-4FC5-B93E-2CAFF8D0F94D}" type="presOf" srcId="{3F62BB58-48D8-4CE8-A60F-8C884442E764}" destId="{DE1E932A-E959-4699-82D8-325F974CBB73}" srcOrd="1" destOrd="0" presId="urn:microsoft.com/office/officeart/2016/7/layout/BasicLinearProcessNumbered"/>
    <dgm:cxn modelId="{42004D7A-77DF-46C2-BA2D-AF86C35E996C}" type="presOf" srcId="{EDF39183-7772-433C-B36F-744AEBBF25AF}" destId="{02418EEC-6C10-4318-ACA8-44E7AFC47C82}" srcOrd="0" destOrd="0" presId="urn:microsoft.com/office/officeart/2016/7/layout/BasicLinearProcessNumbered"/>
    <dgm:cxn modelId="{D2C554A8-4AC7-45B5-9760-0971C6F8C754}" type="presOf" srcId="{C92B0047-FCDC-49A8-A203-728F57237332}" destId="{79CD3F70-535A-4BD9-88DC-6B74B3170396}" srcOrd="0" destOrd="0" presId="urn:microsoft.com/office/officeart/2016/7/layout/BasicLinearProcessNumbered"/>
    <dgm:cxn modelId="{A847A1AB-7F8A-42FA-B09B-8B50BAEE3C5B}" type="presOf" srcId="{C92B0047-FCDC-49A8-A203-728F57237332}" destId="{C3B3D3FA-103C-45AC-A551-16F86112659C}" srcOrd="1" destOrd="0" presId="urn:microsoft.com/office/officeart/2016/7/layout/BasicLinearProcessNumbered"/>
    <dgm:cxn modelId="{5EFEC2AF-8659-4257-AA30-35FF4069D30F}" type="presOf" srcId="{3F62BB58-48D8-4CE8-A60F-8C884442E764}" destId="{C20A52B1-3017-4712-AA1D-2566BCAA5B78}" srcOrd="0" destOrd="0" presId="urn:microsoft.com/office/officeart/2016/7/layout/BasicLinearProcessNumbered"/>
    <dgm:cxn modelId="{4E8EEEDC-03CA-4BD8-ACF6-05A572666979}" type="presOf" srcId="{6988116A-3536-459F-A525-A1B56FDC65D5}" destId="{D9AF40D6-E073-4907-B3A3-D806FA5AC23B}" srcOrd="0" destOrd="0" presId="urn:microsoft.com/office/officeart/2016/7/layout/BasicLinearProcessNumbered"/>
    <dgm:cxn modelId="{86B313DF-FF4D-41D5-9E3E-A99627846490}" type="presOf" srcId="{E39B92F7-825B-4492-9DFC-79DDD6390C31}" destId="{BB679779-030A-42C6-A22A-D21922297F71}" srcOrd="0" destOrd="0" presId="urn:microsoft.com/office/officeart/2016/7/layout/BasicLinearProcessNumbered"/>
    <dgm:cxn modelId="{E3C606E4-5818-4757-8D24-CF5E6EA3F354}" type="presOf" srcId="{5DB9E115-493B-4385-B6A9-BC0BA41673B2}" destId="{FDD0C3EB-A8E1-402D-99E5-827EDF93E62E}" srcOrd="0" destOrd="0" presId="urn:microsoft.com/office/officeart/2016/7/layout/BasicLinearProcessNumbered"/>
    <dgm:cxn modelId="{4EAC91E4-9B0E-4D0B-92C3-E3C8A0BE04B5}" type="presOf" srcId="{EDF39183-7772-433C-B36F-744AEBBF25AF}" destId="{4C79F175-5493-4482-82D2-DE038A7BA3E3}" srcOrd="1" destOrd="0" presId="urn:microsoft.com/office/officeart/2016/7/layout/BasicLinearProcessNumbered"/>
    <dgm:cxn modelId="{0CCB34FA-2A91-48AD-A8E8-B950A8DAF525}" srcId="{D5004C94-8978-450D-8DC6-42A89F993921}" destId="{EDF39183-7772-433C-B36F-744AEBBF25AF}" srcOrd="2" destOrd="0" parTransId="{A08198FA-9181-4457-AC33-747A8287CD99}" sibTransId="{3597B0DC-AEC1-436A-A78D-6A9FF210B535}"/>
    <dgm:cxn modelId="{B5EEAF47-7A81-45DD-A3F4-4C71B8121C4B}" type="presParOf" srcId="{285CC2E1-B1C8-4F91-ADAC-1D3F6E361CDA}" destId="{4A59F873-8B93-444C-A55F-E2C773E0A5AD}" srcOrd="0" destOrd="0" presId="urn:microsoft.com/office/officeart/2016/7/layout/BasicLinearProcessNumbered"/>
    <dgm:cxn modelId="{A0B2DF8C-7BE9-43D4-A521-AB3911BD8D09}" type="presParOf" srcId="{4A59F873-8B93-444C-A55F-E2C773E0A5AD}" destId="{BB679779-030A-42C6-A22A-D21922297F71}" srcOrd="0" destOrd="0" presId="urn:microsoft.com/office/officeart/2016/7/layout/BasicLinearProcessNumbered"/>
    <dgm:cxn modelId="{62816BCD-E2C2-4ACF-89D8-C0D62512303C}" type="presParOf" srcId="{4A59F873-8B93-444C-A55F-E2C773E0A5AD}" destId="{FDD0C3EB-A8E1-402D-99E5-827EDF93E62E}" srcOrd="1" destOrd="0" presId="urn:microsoft.com/office/officeart/2016/7/layout/BasicLinearProcessNumbered"/>
    <dgm:cxn modelId="{A4BC6B39-23B4-4FFD-A2A5-3CA92631F56C}" type="presParOf" srcId="{4A59F873-8B93-444C-A55F-E2C773E0A5AD}" destId="{87CCCE64-1635-4C4A-B059-3A7A7D54A537}" srcOrd="2" destOrd="0" presId="urn:microsoft.com/office/officeart/2016/7/layout/BasicLinearProcessNumbered"/>
    <dgm:cxn modelId="{01EF5773-CD4F-413B-AC28-5F632FA338E0}" type="presParOf" srcId="{4A59F873-8B93-444C-A55F-E2C773E0A5AD}" destId="{67695206-CF35-4663-9948-4062E1D2FAAA}" srcOrd="3" destOrd="0" presId="urn:microsoft.com/office/officeart/2016/7/layout/BasicLinearProcessNumbered"/>
    <dgm:cxn modelId="{A7996856-DA8F-4264-B963-B900A27547AE}" type="presParOf" srcId="{285CC2E1-B1C8-4F91-ADAC-1D3F6E361CDA}" destId="{D813CEB6-D7AC-4847-88AA-3001E3264B07}" srcOrd="1" destOrd="0" presId="urn:microsoft.com/office/officeart/2016/7/layout/BasicLinearProcessNumbered"/>
    <dgm:cxn modelId="{3B7948DE-6F91-4D50-99D1-366EEACBBC45}" type="presParOf" srcId="{285CC2E1-B1C8-4F91-ADAC-1D3F6E361CDA}" destId="{0EBDF9BC-2928-42BA-A7BF-D9B2C9B086BC}" srcOrd="2" destOrd="0" presId="urn:microsoft.com/office/officeart/2016/7/layout/BasicLinearProcessNumbered"/>
    <dgm:cxn modelId="{4EA1D327-EAA4-42F6-AF2D-2BAD1BD85E9E}" type="presParOf" srcId="{0EBDF9BC-2928-42BA-A7BF-D9B2C9B086BC}" destId="{79CD3F70-535A-4BD9-88DC-6B74B3170396}" srcOrd="0" destOrd="0" presId="urn:microsoft.com/office/officeart/2016/7/layout/BasicLinearProcessNumbered"/>
    <dgm:cxn modelId="{F3D8741B-84CD-4885-8032-816CFFD71E32}" type="presParOf" srcId="{0EBDF9BC-2928-42BA-A7BF-D9B2C9B086BC}" destId="{47ECAE71-F2C8-46BA-BDC2-847A4F30EDA5}" srcOrd="1" destOrd="0" presId="urn:microsoft.com/office/officeart/2016/7/layout/BasicLinearProcessNumbered"/>
    <dgm:cxn modelId="{43B7D352-3DDA-42E3-92C3-91FE0B94BE46}" type="presParOf" srcId="{0EBDF9BC-2928-42BA-A7BF-D9B2C9B086BC}" destId="{EA17035B-A533-4840-BE32-013FBB4A1995}" srcOrd="2" destOrd="0" presId="urn:microsoft.com/office/officeart/2016/7/layout/BasicLinearProcessNumbered"/>
    <dgm:cxn modelId="{811F679B-3663-48A9-8B91-B2D67AC73A3B}" type="presParOf" srcId="{0EBDF9BC-2928-42BA-A7BF-D9B2C9B086BC}" destId="{C3B3D3FA-103C-45AC-A551-16F86112659C}" srcOrd="3" destOrd="0" presId="urn:microsoft.com/office/officeart/2016/7/layout/BasicLinearProcessNumbered"/>
    <dgm:cxn modelId="{928C1441-F732-401B-B821-7E504E065A68}" type="presParOf" srcId="{285CC2E1-B1C8-4F91-ADAC-1D3F6E361CDA}" destId="{D8C45224-EE17-4160-BA30-111DEE0433CB}" srcOrd="3" destOrd="0" presId="urn:microsoft.com/office/officeart/2016/7/layout/BasicLinearProcessNumbered"/>
    <dgm:cxn modelId="{9EC616E3-883C-415F-9105-96001771C4CC}" type="presParOf" srcId="{285CC2E1-B1C8-4F91-ADAC-1D3F6E361CDA}" destId="{43CAE308-342D-4553-BC01-68EF100C7B14}" srcOrd="4" destOrd="0" presId="urn:microsoft.com/office/officeart/2016/7/layout/BasicLinearProcessNumbered"/>
    <dgm:cxn modelId="{0540E378-7996-4FE2-8A76-4BAA7ED9678A}" type="presParOf" srcId="{43CAE308-342D-4553-BC01-68EF100C7B14}" destId="{02418EEC-6C10-4318-ACA8-44E7AFC47C82}" srcOrd="0" destOrd="0" presId="urn:microsoft.com/office/officeart/2016/7/layout/BasicLinearProcessNumbered"/>
    <dgm:cxn modelId="{0D23A1CD-20C7-43C8-AB24-156C634F1821}" type="presParOf" srcId="{43CAE308-342D-4553-BC01-68EF100C7B14}" destId="{170D5BBE-BFAD-451A-A98B-3D0221DFB215}" srcOrd="1" destOrd="0" presId="urn:microsoft.com/office/officeart/2016/7/layout/BasicLinearProcessNumbered"/>
    <dgm:cxn modelId="{9108F0A0-005D-4163-9E6E-03DE58B46640}" type="presParOf" srcId="{43CAE308-342D-4553-BC01-68EF100C7B14}" destId="{CE744BD8-78B7-49F7-A3CE-4D34ACA38729}" srcOrd="2" destOrd="0" presId="urn:microsoft.com/office/officeart/2016/7/layout/BasicLinearProcessNumbered"/>
    <dgm:cxn modelId="{5A008ECF-A5C5-4607-9769-A3FE5C285418}" type="presParOf" srcId="{43CAE308-342D-4553-BC01-68EF100C7B14}" destId="{4C79F175-5493-4482-82D2-DE038A7BA3E3}" srcOrd="3" destOrd="0" presId="urn:microsoft.com/office/officeart/2016/7/layout/BasicLinearProcessNumbered"/>
    <dgm:cxn modelId="{6BE5ABDC-48D0-410B-8C9F-6DBE017652A2}" type="presParOf" srcId="{285CC2E1-B1C8-4F91-ADAC-1D3F6E361CDA}" destId="{E5C57DA0-55E2-445F-A314-EA72C6A3D608}" srcOrd="5" destOrd="0" presId="urn:microsoft.com/office/officeart/2016/7/layout/BasicLinearProcessNumbered"/>
    <dgm:cxn modelId="{481A00A2-0360-4AB9-ADBB-D5E000BEA350}" type="presParOf" srcId="{285CC2E1-B1C8-4F91-ADAC-1D3F6E361CDA}" destId="{C8D6FA25-505E-48C1-9B5E-7A2AAB3858CC}" srcOrd="6" destOrd="0" presId="urn:microsoft.com/office/officeart/2016/7/layout/BasicLinearProcessNumbered"/>
    <dgm:cxn modelId="{54AE7A61-9D95-41D7-B1CF-8D1DF4B76B85}" type="presParOf" srcId="{C8D6FA25-505E-48C1-9B5E-7A2AAB3858CC}" destId="{C20A52B1-3017-4712-AA1D-2566BCAA5B78}" srcOrd="0" destOrd="0" presId="urn:microsoft.com/office/officeart/2016/7/layout/BasicLinearProcessNumbered"/>
    <dgm:cxn modelId="{436E5321-DDB3-43E7-B343-B07272E875FB}" type="presParOf" srcId="{C8D6FA25-505E-48C1-9B5E-7A2AAB3858CC}" destId="{D9AF40D6-E073-4907-B3A3-D806FA5AC23B}" srcOrd="1" destOrd="0" presId="urn:microsoft.com/office/officeart/2016/7/layout/BasicLinearProcessNumbered"/>
    <dgm:cxn modelId="{095EDEAF-BB35-4854-A94B-0D454617E945}" type="presParOf" srcId="{C8D6FA25-505E-48C1-9B5E-7A2AAB3858CC}" destId="{F48BCE8A-E117-4E0B-8D9A-26033EEFDB26}" srcOrd="2" destOrd="0" presId="urn:microsoft.com/office/officeart/2016/7/layout/BasicLinearProcessNumbered"/>
    <dgm:cxn modelId="{4945A79A-5598-49E7-8A90-81F555DEDB2C}" type="presParOf" srcId="{C8D6FA25-505E-48C1-9B5E-7A2AAB3858CC}" destId="{DE1E932A-E959-4699-82D8-325F974CBB7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B5798-AEBF-4B6F-AADF-CEE6E24550C0}">
      <dsp:nvSpPr>
        <dsp:cNvPr id="0" name=""/>
        <dsp:cNvSpPr/>
      </dsp:nvSpPr>
      <dsp:spPr>
        <a:xfrm>
          <a:off x="0" y="2118"/>
          <a:ext cx="6492875" cy="1073928"/>
        </a:xfrm>
        <a:prstGeom prst="roundRect">
          <a:avLst>
            <a:gd name="adj" fmla="val 10000"/>
          </a:avLst>
        </a:prstGeom>
        <a:solidFill>
          <a:schemeClr val="dk2">
            <a:tint val="40000"/>
            <a:hueOff val="0"/>
            <a:satOff val="0"/>
            <a:lumOff val="0"/>
            <a:alphaOff val="0"/>
          </a:schemeClr>
        </a:solidFill>
        <a:ln>
          <a:noFill/>
        </a:ln>
        <a:effectLst>
          <a:reflection blurRad="12700" stA="26000" endPos="32000" dist="12700" dir="5400000" sy="-100000" rotWithShape="0"/>
        </a:effectLst>
      </dsp:spPr>
      <dsp:style>
        <a:lnRef idx="0">
          <a:scrgbClr r="0" g="0" b="0"/>
        </a:lnRef>
        <a:fillRef idx="1">
          <a:scrgbClr r="0" g="0" b="0"/>
        </a:fillRef>
        <a:effectRef idx="2">
          <a:scrgbClr r="0" g="0" b="0"/>
        </a:effectRef>
        <a:fontRef idx="minor"/>
      </dsp:style>
    </dsp:sp>
    <dsp:sp modelId="{EAEDC91A-C4E5-479E-B96B-D74FABF45ECB}">
      <dsp:nvSpPr>
        <dsp:cNvPr id="0" name=""/>
        <dsp:cNvSpPr/>
      </dsp:nvSpPr>
      <dsp:spPr>
        <a:xfrm>
          <a:off x="324863" y="243752"/>
          <a:ext cx="590660" cy="590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5114E5D2-BF04-471D-800E-181629C62EED}">
      <dsp:nvSpPr>
        <dsp:cNvPr id="0" name=""/>
        <dsp:cNvSpPr/>
      </dsp:nvSpPr>
      <dsp:spPr>
        <a:xfrm>
          <a:off x="1240387" y="2118"/>
          <a:ext cx="2921793"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977900">
            <a:lnSpc>
              <a:spcPct val="100000"/>
            </a:lnSpc>
            <a:spcBef>
              <a:spcPct val="0"/>
            </a:spcBef>
            <a:spcAft>
              <a:spcPct val="35000"/>
            </a:spcAft>
            <a:buNone/>
          </a:pPr>
          <a:r>
            <a:rPr lang="en-US" sz="2200" kern="1200" dirty="0"/>
            <a:t>Find Paths</a:t>
          </a:r>
        </a:p>
      </dsp:txBody>
      <dsp:txXfrm>
        <a:off x="1240387" y="2118"/>
        <a:ext cx="2921793" cy="1073928"/>
      </dsp:txXfrm>
    </dsp:sp>
    <dsp:sp modelId="{23173CDD-5E3B-46AF-9A5B-42A131838DAB}">
      <dsp:nvSpPr>
        <dsp:cNvPr id="0" name=""/>
        <dsp:cNvSpPr/>
      </dsp:nvSpPr>
      <dsp:spPr>
        <a:xfrm>
          <a:off x="4162181" y="2118"/>
          <a:ext cx="2330693"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666750">
            <a:lnSpc>
              <a:spcPct val="100000"/>
            </a:lnSpc>
            <a:spcBef>
              <a:spcPct val="0"/>
            </a:spcBef>
            <a:spcAft>
              <a:spcPct val="35000"/>
            </a:spcAft>
            <a:buNone/>
          </a:pPr>
          <a:r>
            <a:rPr lang="en-US" sz="1500" kern="1200"/>
            <a:t>Initially find multiple paths to destination using Google Directions API</a:t>
          </a:r>
          <a:endParaRPr lang="en-US" sz="1500" kern="1200" dirty="0"/>
        </a:p>
      </dsp:txBody>
      <dsp:txXfrm>
        <a:off x="4162181" y="2118"/>
        <a:ext cx="2330693" cy="1073928"/>
      </dsp:txXfrm>
    </dsp:sp>
    <dsp:sp modelId="{7865700F-4A3F-453B-84C2-F5A82184D807}">
      <dsp:nvSpPr>
        <dsp:cNvPr id="0" name=""/>
        <dsp:cNvSpPr/>
      </dsp:nvSpPr>
      <dsp:spPr>
        <a:xfrm>
          <a:off x="0" y="1344530"/>
          <a:ext cx="6492875" cy="1073928"/>
        </a:xfrm>
        <a:prstGeom prst="roundRect">
          <a:avLst>
            <a:gd name="adj" fmla="val 10000"/>
          </a:avLst>
        </a:prstGeom>
        <a:solidFill>
          <a:schemeClr val="dk2">
            <a:tint val="40000"/>
            <a:hueOff val="0"/>
            <a:satOff val="0"/>
            <a:lumOff val="0"/>
            <a:alphaOff val="0"/>
          </a:schemeClr>
        </a:solidFill>
        <a:ln>
          <a:noFill/>
        </a:ln>
        <a:effectLst>
          <a:reflection blurRad="12700" stA="26000" endPos="32000" dist="12700" dir="5400000" sy="-100000" rotWithShape="0"/>
        </a:effectLst>
      </dsp:spPr>
      <dsp:style>
        <a:lnRef idx="0">
          <a:scrgbClr r="0" g="0" b="0"/>
        </a:lnRef>
        <a:fillRef idx="1">
          <a:scrgbClr r="0" g="0" b="0"/>
        </a:fillRef>
        <a:effectRef idx="2">
          <a:scrgbClr r="0" g="0" b="0"/>
        </a:effectRef>
        <a:fontRef idx="minor"/>
      </dsp:style>
    </dsp:sp>
    <dsp:sp modelId="{13615658-5E90-4832-83CC-08771134E2C0}">
      <dsp:nvSpPr>
        <dsp:cNvPr id="0" name=""/>
        <dsp:cNvSpPr/>
      </dsp:nvSpPr>
      <dsp:spPr>
        <a:xfrm>
          <a:off x="324863" y="1586164"/>
          <a:ext cx="590660" cy="5906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6CCE4328-DF0B-43B0-A34F-05E49DED0D90}">
      <dsp:nvSpPr>
        <dsp:cNvPr id="0" name=""/>
        <dsp:cNvSpPr/>
      </dsp:nvSpPr>
      <dsp:spPr>
        <a:xfrm>
          <a:off x="1240387" y="1344530"/>
          <a:ext cx="2921793"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977900">
            <a:lnSpc>
              <a:spcPct val="100000"/>
            </a:lnSpc>
            <a:spcBef>
              <a:spcPct val="0"/>
            </a:spcBef>
            <a:spcAft>
              <a:spcPct val="35000"/>
            </a:spcAft>
            <a:buNone/>
          </a:pPr>
          <a:r>
            <a:rPr lang="en-US" sz="2200" kern="1200"/>
            <a:t>Analyse</a:t>
          </a:r>
          <a:endParaRPr lang="en-US" sz="2200" kern="1200" dirty="0"/>
        </a:p>
      </dsp:txBody>
      <dsp:txXfrm>
        <a:off x="1240387" y="1344530"/>
        <a:ext cx="2921793" cy="1073928"/>
      </dsp:txXfrm>
    </dsp:sp>
    <dsp:sp modelId="{08B92175-2F98-4F50-8FAE-464C16E37C91}">
      <dsp:nvSpPr>
        <dsp:cNvPr id="0" name=""/>
        <dsp:cNvSpPr/>
      </dsp:nvSpPr>
      <dsp:spPr>
        <a:xfrm>
          <a:off x="4162181" y="1344530"/>
          <a:ext cx="2330693"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666750">
            <a:lnSpc>
              <a:spcPct val="100000"/>
            </a:lnSpc>
            <a:spcBef>
              <a:spcPct val="0"/>
            </a:spcBef>
            <a:spcAft>
              <a:spcPct val="35000"/>
            </a:spcAft>
            <a:buNone/>
          </a:pPr>
          <a:r>
            <a:rPr lang="en-US" sz="1500" kern="1200"/>
            <a:t>Check traffic for each segment of road </a:t>
          </a:r>
        </a:p>
      </dsp:txBody>
      <dsp:txXfrm>
        <a:off x="4162181" y="1344530"/>
        <a:ext cx="2330693" cy="1073928"/>
      </dsp:txXfrm>
    </dsp:sp>
    <dsp:sp modelId="{B26A4169-0E51-471E-8467-795B5F4E4625}">
      <dsp:nvSpPr>
        <dsp:cNvPr id="0" name=""/>
        <dsp:cNvSpPr/>
      </dsp:nvSpPr>
      <dsp:spPr>
        <a:xfrm>
          <a:off x="0" y="2686941"/>
          <a:ext cx="6492875" cy="1073928"/>
        </a:xfrm>
        <a:prstGeom prst="roundRect">
          <a:avLst>
            <a:gd name="adj" fmla="val 10000"/>
          </a:avLst>
        </a:prstGeom>
        <a:solidFill>
          <a:schemeClr val="dk2">
            <a:tint val="40000"/>
            <a:hueOff val="0"/>
            <a:satOff val="0"/>
            <a:lumOff val="0"/>
            <a:alphaOff val="0"/>
          </a:schemeClr>
        </a:solidFill>
        <a:ln>
          <a:noFill/>
        </a:ln>
        <a:effectLst>
          <a:reflection blurRad="12700" stA="26000" endPos="32000" dist="12700" dir="5400000" sy="-100000" rotWithShape="0"/>
        </a:effectLst>
      </dsp:spPr>
      <dsp:style>
        <a:lnRef idx="0">
          <a:scrgbClr r="0" g="0" b="0"/>
        </a:lnRef>
        <a:fillRef idx="1">
          <a:scrgbClr r="0" g="0" b="0"/>
        </a:fillRef>
        <a:effectRef idx="2">
          <a:scrgbClr r="0" g="0" b="0"/>
        </a:effectRef>
        <a:fontRef idx="minor"/>
      </dsp:style>
    </dsp:sp>
    <dsp:sp modelId="{CEFE3C00-93B1-4FCC-AF4B-826648323F92}">
      <dsp:nvSpPr>
        <dsp:cNvPr id="0" name=""/>
        <dsp:cNvSpPr/>
      </dsp:nvSpPr>
      <dsp:spPr>
        <a:xfrm>
          <a:off x="324863" y="2928575"/>
          <a:ext cx="590660" cy="590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131D6356-7728-4CC7-8766-18E089F0B1F6}">
      <dsp:nvSpPr>
        <dsp:cNvPr id="0" name=""/>
        <dsp:cNvSpPr/>
      </dsp:nvSpPr>
      <dsp:spPr>
        <a:xfrm>
          <a:off x="1240387" y="2686941"/>
          <a:ext cx="2921793"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977900">
            <a:lnSpc>
              <a:spcPct val="100000"/>
            </a:lnSpc>
            <a:spcBef>
              <a:spcPct val="0"/>
            </a:spcBef>
            <a:spcAft>
              <a:spcPct val="35000"/>
            </a:spcAft>
            <a:buNone/>
          </a:pPr>
          <a:r>
            <a:rPr lang="en-US" sz="2200" kern="1200"/>
            <a:t>Compute</a:t>
          </a:r>
          <a:endParaRPr lang="en-US" sz="2200" kern="1200" dirty="0"/>
        </a:p>
      </dsp:txBody>
      <dsp:txXfrm>
        <a:off x="1240387" y="2686941"/>
        <a:ext cx="2921793" cy="1073928"/>
      </dsp:txXfrm>
    </dsp:sp>
    <dsp:sp modelId="{F3E53807-EEAA-4C85-A935-2ABA93067D94}">
      <dsp:nvSpPr>
        <dsp:cNvPr id="0" name=""/>
        <dsp:cNvSpPr/>
      </dsp:nvSpPr>
      <dsp:spPr>
        <a:xfrm>
          <a:off x="4162181" y="2686941"/>
          <a:ext cx="2330693"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666750">
            <a:lnSpc>
              <a:spcPct val="100000"/>
            </a:lnSpc>
            <a:spcBef>
              <a:spcPct val="0"/>
            </a:spcBef>
            <a:spcAft>
              <a:spcPct val="35000"/>
            </a:spcAft>
            <a:buNone/>
          </a:pPr>
          <a:r>
            <a:rPr lang="en-US" sz="1500" kern="1200"/>
            <a:t>Give overall route a safety score</a:t>
          </a:r>
        </a:p>
      </dsp:txBody>
      <dsp:txXfrm>
        <a:off x="4162181" y="2686941"/>
        <a:ext cx="2330693" cy="1073928"/>
      </dsp:txXfrm>
    </dsp:sp>
    <dsp:sp modelId="{148FD16D-4EF4-4F55-8A9D-9FE4E8C19F91}">
      <dsp:nvSpPr>
        <dsp:cNvPr id="0" name=""/>
        <dsp:cNvSpPr/>
      </dsp:nvSpPr>
      <dsp:spPr>
        <a:xfrm>
          <a:off x="0" y="4029352"/>
          <a:ext cx="6492875" cy="1073928"/>
        </a:xfrm>
        <a:prstGeom prst="roundRect">
          <a:avLst>
            <a:gd name="adj" fmla="val 10000"/>
          </a:avLst>
        </a:prstGeom>
        <a:solidFill>
          <a:schemeClr val="dk2">
            <a:tint val="40000"/>
            <a:hueOff val="0"/>
            <a:satOff val="0"/>
            <a:lumOff val="0"/>
            <a:alphaOff val="0"/>
          </a:schemeClr>
        </a:solidFill>
        <a:ln>
          <a:noFill/>
        </a:ln>
        <a:effectLst>
          <a:reflection blurRad="12700" stA="26000" endPos="32000" dist="12700" dir="5400000" sy="-100000" rotWithShape="0"/>
        </a:effectLst>
      </dsp:spPr>
      <dsp:style>
        <a:lnRef idx="0">
          <a:scrgbClr r="0" g="0" b="0"/>
        </a:lnRef>
        <a:fillRef idx="1">
          <a:scrgbClr r="0" g="0" b="0"/>
        </a:fillRef>
        <a:effectRef idx="2">
          <a:scrgbClr r="0" g="0" b="0"/>
        </a:effectRef>
        <a:fontRef idx="minor"/>
      </dsp:style>
    </dsp:sp>
    <dsp:sp modelId="{FC280E1F-8A19-4542-828D-F235903F255C}">
      <dsp:nvSpPr>
        <dsp:cNvPr id="0" name=""/>
        <dsp:cNvSpPr/>
      </dsp:nvSpPr>
      <dsp:spPr>
        <a:xfrm>
          <a:off x="324863" y="4270986"/>
          <a:ext cx="590660" cy="59066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7EB65FAD-C316-48A7-BE51-2B0C122C53AC}">
      <dsp:nvSpPr>
        <dsp:cNvPr id="0" name=""/>
        <dsp:cNvSpPr/>
      </dsp:nvSpPr>
      <dsp:spPr>
        <a:xfrm>
          <a:off x="1240387" y="4029352"/>
          <a:ext cx="2921793"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977900">
            <a:lnSpc>
              <a:spcPct val="100000"/>
            </a:lnSpc>
            <a:spcBef>
              <a:spcPct val="0"/>
            </a:spcBef>
            <a:spcAft>
              <a:spcPct val="35000"/>
            </a:spcAft>
            <a:buNone/>
          </a:pPr>
          <a:r>
            <a:rPr lang="en-US" sz="2200" kern="1200"/>
            <a:t>Plot</a:t>
          </a:r>
          <a:endParaRPr lang="en-US" sz="2200" kern="1200" dirty="0"/>
        </a:p>
      </dsp:txBody>
      <dsp:txXfrm>
        <a:off x="1240387" y="4029352"/>
        <a:ext cx="2921793" cy="1073928"/>
      </dsp:txXfrm>
    </dsp:sp>
    <dsp:sp modelId="{FA4E0B4E-4B71-42F6-AEA3-58B617F39AF3}">
      <dsp:nvSpPr>
        <dsp:cNvPr id="0" name=""/>
        <dsp:cNvSpPr/>
      </dsp:nvSpPr>
      <dsp:spPr>
        <a:xfrm>
          <a:off x="4162181" y="4029352"/>
          <a:ext cx="2330693"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666750">
            <a:lnSpc>
              <a:spcPct val="100000"/>
            </a:lnSpc>
            <a:spcBef>
              <a:spcPct val="0"/>
            </a:spcBef>
            <a:spcAft>
              <a:spcPct val="35000"/>
            </a:spcAft>
            <a:buNone/>
          </a:pPr>
          <a:r>
            <a:rPr lang="en-US" sz="1500" kern="1200"/>
            <a:t>Plot safest route + Display weather warnings</a:t>
          </a:r>
        </a:p>
      </dsp:txBody>
      <dsp:txXfrm>
        <a:off x="4162181" y="4029352"/>
        <a:ext cx="2330693" cy="10739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79779-030A-42C6-A22A-D21922297F71}">
      <dsp:nvSpPr>
        <dsp:cNvPr id="0" name=""/>
        <dsp:cNvSpPr/>
      </dsp:nvSpPr>
      <dsp:spPr>
        <a:xfrm>
          <a:off x="2854" y="0"/>
          <a:ext cx="2264328" cy="3096638"/>
        </a:xfrm>
        <a:prstGeom prst="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536" tIns="330200" rIns="176536" bIns="330200" numCol="1" spcCol="1270" anchor="t" anchorCtr="0">
          <a:noAutofit/>
        </a:bodyPr>
        <a:lstStyle/>
        <a:p>
          <a:pPr marL="0" lvl="0" indent="0" algn="l" defTabSz="755650">
            <a:lnSpc>
              <a:spcPct val="90000"/>
            </a:lnSpc>
            <a:spcBef>
              <a:spcPct val="0"/>
            </a:spcBef>
            <a:spcAft>
              <a:spcPct val="35000"/>
            </a:spcAft>
            <a:buNone/>
          </a:pPr>
          <a:r>
            <a:rPr lang="en-US" sz="1700" kern="1200"/>
            <a:t>Be routed away from unsafe traffic conditions</a:t>
          </a:r>
        </a:p>
      </dsp:txBody>
      <dsp:txXfrm>
        <a:off x="2854" y="1176722"/>
        <a:ext cx="2264328" cy="1857982"/>
      </dsp:txXfrm>
    </dsp:sp>
    <dsp:sp modelId="{FDD0C3EB-A8E1-402D-99E5-827EDF93E62E}">
      <dsp:nvSpPr>
        <dsp:cNvPr id="0" name=""/>
        <dsp:cNvSpPr/>
      </dsp:nvSpPr>
      <dsp:spPr>
        <a:xfrm>
          <a:off x="670522" y="309663"/>
          <a:ext cx="928991" cy="928991"/>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2428" tIns="12700" rIns="72428" bIns="12700" numCol="1" spcCol="1270" anchor="ctr" anchorCtr="0">
          <a:noAutofit/>
        </a:bodyPr>
        <a:lstStyle/>
        <a:p>
          <a:pPr marL="0" lvl="0" indent="0" algn="ctr" defTabSz="2000250">
            <a:lnSpc>
              <a:spcPct val="90000"/>
            </a:lnSpc>
            <a:spcBef>
              <a:spcPct val="0"/>
            </a:spcBef>
            <a:spcAft>
              <a:spcPct val="35000"/>
            </a:spcAft>
            <a:buNone/>
          </a:pPr>
          <a:r>
            <a:rPr lang="en-US" sz="4500" kern="1200"/>
            <a:t>1</a:t>
          </a:r>
        </a:p>
      </dsp:txBody>
      <dsp:txXfrm>
        <a:off x="806570" y="445711"/>
        <a:ext cx="656895" cy="656895"/>
      </dsp:txXfrm>
    </dsp:sp>
    <dsp:sp modelId="{87CCCE64-1635-4C4A-B059-3A7A7D54A537}">
      <dsp:nvSpPr>
        <dsp:cNvPr id="0" name=""/>
        <dsp:cNvSpPr/>
      </dsp:nvSpPr>
      <dsp:spPr>
        <a:xfrm>
          <a:off x="2854" y="3096566"/>
          <a:ext cx="2264328" cy="72"/>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9CD3F70-535A-4BD9-88DC-6B74B3170396}">
      <dsp:nvSpPr>
        <dsp:cNvPr id="0" name=""/>
        <dsp:cNvSpPr/>
      </dsp:nvSpPr>
      <dsp:spPr>
        <a:xfrm>
          <a:off x="2493615" y="0"/>
          <a:ext cx="2264328" cy="3096638"/>
        </a:xfrm>
        <a:prstGeom prst="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536" tIns="330200" rIns="176536" bIns="330200" numCol="1" spcCol="1270" anchor="t" anchorCtr="0">
          <a:noAutofit/>
        </a:bodyPr>
        <a:lstStyle/>
        <a:p>
          <a:pPr marL="0" lvl="0" indent="0" algn="l" defTabSz="755650">
            <a:lnSpc>
              <a:spcPct val="90000"/>
            </a:lnSpc>
            <a:spcBef>
              <a:spcPct val="0"/>
            </a:spcBef>
            <a:spcAft>
              <a:spcPct val="35000"/>
            </a:spcAft>
            <a:buNone/>
          </a:pPr>
          <a:r>
            <a:rPr lang="en-US" sz="1700" kern="1200"/>
            <a:t>Weather warnings provided for unsafe/inconvenient weather</a:t>
          </a:r>
        </a:p>
      </dsp:txBody>
      <dsp:txXfrm>
        <a:off x="2493615" y="1176722"/>
        <a:ext cx="2264328" cy="1857982"/>
      </dsp:txXfrm>
    </dsp:sp>
    <dsp:sp modelId="{47ECAE71-F2C8-46BA-BDC2-847A4F30EDA5}">
      <dsp:nvSpPr>
        <dsp:cNvPr id="0" name=""/>
        <dsp:cNvSpPr/>
      </dsp:nvSpPr>
      <dsp:spPr>
        <a:xfrm>
          <a:off x="3161283" y="309663"/>
          <a:ext cx="928991" cy="928991"/>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2428" tIns="12700" rIns="72428" bIns="12700" numCol="1" spcCol="1270" anchor="ctr" anchorCtr="0">
          <a:noAutofit/>
        </a:bodyPr>
        <a:lstStyle/>
        <a:p>
          <a:pPr marL="0" lvl="0" indent="0" algn="ctr" defTabSz="2000250">
            <a:lnSpc>
              <a:spcPct val="90000"/>
            </a:lnSpc>
            <a:spcBef>
              <a:spcPct val="0"/>
            </a:spcBef>
            <a:spcAft>
              <a:spcPct val="35000"/>
            </a:spcAft>
            <a:buNone/>
          </a:pPr>
          <a:r>
            <a:rPr lang="en-US" sz="4500" kern="1200"/>
            <a:t>2</a:t>
          </a:r>
        </a:p>
      </dsp:txBody>
      <dsp:txXfrm>
        <a:off x="3297331" y="445711"/>
        <a:ext cx="656895" cy="656895"/>
      </dsp:txXfrm>
    </dsp:sp>
    <dsp:sp modelId="{EA17035B-A533-4840-BE32-013FBB4A1995}">
      <dsp:nvSpPr>
        <dsp:cNvPr id="0" name=""/>
        <dsp:cNvSpPr/>
      </dsp:nvSpPr>
      <dsp:spPr>
        <a:xfrm>
          <a:off x="2493615" y="3096566"/>
          <a:ext cx="2264328" cy="72"/>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2418EEC-6C10-4318-ACA8-44E7AFC47C82}">
      <dsp:nvSpPr>
        <dsp:cNvPr id="0" name=""/>
        <dsp:cNvSpPr/>
      </dsp:nvSpPr>
      <dsp:spPr>
        <a:xfrm>
          <a:off x="4984375" y="0"/>
          <a:ext cx="2264328" cy="3096638"/>
        </a:xfrm>
        <a:prstGeom prst="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536" tIns="330200" rIns="176536" bIns="330200" numCol="1" spcCol="1270" anchor="t" anchorCtr="0">
          <a:noAutofit/>
        </a:bodyPr>
        <a:lstStyle/>
        <a:p>
          <a:pPr marL="0" lvl="0" indent="0" algn="l" defTabSz="755650">
            <a:lnSpc>
              <a:spcPct val="90000"/>
            </a:lnSpc>
            <a:spcBef>
              <a:spcPct val="0"/>
            </a:spcBef>
            <a:spcAft>
              <a:spcPct val="35000"/>
            </a:spcAft>
            <a:buNone/>
          </a:pPr>
          <a:r>
            <a:rPr lang="en-US" sz="1700" kern="1200"/>
            <a:t>Exercise mode plans a route based on distance, safety and recreational areas</a:t>
          </a:r>
        </a:p>
      </dsp:txBody>
      <dsp:txXfrm>
        <a:off x="4984375" y="1176722"/>
        <a:ext cx="2264328" cy="1857982"/>
      </dsp:txXfrm>
    </dsp:sp>
    <dsp:sp modelId="{170D5BBE-BFAD-451A-A98B-3D0221DFB215}">
      <dsp:nvSpPr>
        <dsp:cNvPr id="0" name=""/>
        <dsp:cNvSpPr/>
      </dsp:nvSpPr>
      <dsp:spPr>
        <a:xfrm>
          <a:off x="5652044" y="309663"/>
          <a:ext cx="928991" cy="928991"/>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2428" tIns="12700" rIns="72428" bIns="12700" numCol="1" spcCol="1270" anchor="ctr" anchorCtr="0">
          <a:noAutofit/>
        </a:bodyPr>
        <a:lstStyle/>
        <a:p>
          <a:pPr marL="0" lvl="0" indent="0" algn="ctr" defTabSz="2000250">
            <a:lnSpc>
              <a:spcPct val="90000"/>
            </a:lnSpc>
            <a:spcBef>
              <a:spcPct val="0"/>
            </a:spcBef>
            <a:spcAft>
              <a:spcPct val="35000"/>
            </a:spcAft>
            <a:buNone/>
          </a:pPr>
          <a:r>
            <a:rPr lang="en-US" sz="4500" kern="1200"/>
            <a:t>3</a:t>
          </a:r>
        </a:p>
      </dsp:txBody>
      <dsp:txXfrm>
        <a:off x="5788092" y="445711"/>
        <a:ext cx="656895" cy="656895"/>
      </dsp:txXfrm>
    </dsp:sp>
    <dsp:sp modelId="{CE744BD8-78B7-49F7-A3CE-4D34ACA38729}">
      <dsp:nvSpPr>
        <dsp:cNvPr id="0" name=""/>
        <dsp:cNvSpPr/>
      </dsp:nvSpPr>
      <dsp:spPr>
        <a:xfrm>
          <a:off x="4984375" y="3096566"/>
          <a:ext cx="2264328" cy="72"/>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20A52B1-3017-4712-AA1D-2566BCAA5B78}">
      <dsp:nvSpPr>
        <dsp:cNvPr id="0" name=""/>
        <dsp:cNvSpPr/>
      </dsp:nvSpPr>
      <dsp:spPr>
        <a:xfrm>
          <a:off x="7475136" y="0"/>
          <a:ext cx="2264328" cy="3096638"/>
        </a:xfrm>
        <a:prstGeom prst="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536" tIns="330200" rIns="176536" bIns="330200" numCol="1" spcCol="1270" anchor="t" anchorCtr="0">
          <a:noAutofit/>
        </a:bodyPr>
        <a:lstStyle/>
        <a:p>
          <a:pPr marL="0" lvl="0" indent="0" algn="l" defTabSz="755650">
            <a:lnSpc>
              <a:spcPct val="90000"/>
            </a:lnSpc>
            <a:spcBef>
              <a:spcPct val="0"/>
            </a:spcBef>
            <a:spcAft>
              <a:spcPct val="35000"/>
            </a:spcAft>
            <a:buNone/>
          </a:pPr>
          <a:r>
            <a:rPr lang="en-US" sz="1700" kern="1200"/>
            <a:t>Application learns traffic conditions for routes and allows for future prediction</a:t>
          </a:r>
        </a:p>
      </dsp:txBody>
      <dsp:txXfrm>
        <a:off x="7475136" y="1176722"/>
        <a:ext cx="2264328" cy="1857982"/>
      </dsp:txXfrm>
    </dsp:sp>
    <dsp:sp modelId="{D9AF40D6-E073-4907-B3A3-D806FA5AC23B}">
      <dsp:nvSpPr>
        <dsp:cNvPr id="0" name=""/>
        <dsp:cNvSpPr/>
      </dsp:nvSpPr>
      <dsp:spPr>
        <a:xfrm>
          <a:off x="8142805" y="309663"/>
          <a:ext cx="928991" cy="928991"/>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2428" tIns="12700" rIns="72428" bIns="12700" numCol="1" spcCol="1270" anchor="ctr" anchorCtr="0">
          <a:noAutofit/>
        </a:bodyPr>
        <a:lstStyle/>
        <a:p>
          <a:pPr marL="0" lvl="0" indent="0" algn="ctr" defTabSz="2000250">
            <a:lnSpc>
              <a:spcPct val="90000"/>
            </a:lnSpc>
            <a:spcBef>
              <a:spcPct val="0"/>
            </a:spcBef>
            <a:spcAft>
              <a:spcPct val="35000"/>
            </a:spcAft>
            <a:buNone/>
          </a:pPr>
          <a:r>
            <a:rPr lang="en-US" sz="4500" kern="1200"/>
            <a:t>4</a:t>
          </a:r>
        </a:p>
      </dsp:txBody>
      <dsp:txXfrm>
        <a:off x="8278853" y="445711"/>
        <a:ext cx="656895" cy="656895"/>
      </dsp:txXfrm>
    </dsp:sp>
    <dsp:sp modelId="{F48BCE8A-E117-4E0B-8D9A-26033EEFDB26}">
      <dsp:nvSpPr>
        <dsp:cNvPr id="0" name=""/>
        <dsp:cNvSpPr/>
      </dsp:nvSpPr>
      <dsp:spPr>
        <a:xfrm>
          <a:off x="7475136" y="3096566"/>
          <a:ext cx="2264328" cy="72"/>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EB594-F9CC-4C55-920A-69DB7B0EC103}" type="datetimeFigureOut">
              <a:rPr lang="en-NZ" smtClean="0"/>
              <a:t>5/09/2018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12E02-E740-4296-802E-89C738C502A2}" type="slidenum">
              <a:rPr lang="en-NZ" smtClean="0"/>
              <a:t>‹#›</a:t>
            </a:fld>
            <a:endParaRPr lang="en-NZ"/>
          </a:p>
        </p:txBody>
      </p:sp>
    </p:spTree>
    <p:extLst>
      <p:ext uri="{BB962C8B-B14F-4D97-AF65-F5344CB8AC3E}">
        <p14:creationId xmlns:p14="http://schemas.microsoft.com/office/powerpoint/2010/main" val="211568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F2712E02-E740-4296-802E-89C738C502A2}" type="slidenum">
              <a:rPr lang="en-NZ" smtClean="0"/>
              <a:t>1</a:t>
            </a:fld>
            <a:endParaRPr lang="en-NZ"/>
          </a:p>
        </p:txBody>
      </p:sp>
    </p:spTree>
    <p:extLst>
      <p:ext uri="{BB962C8B-B14F-4D97-AF65-F5344CB8AC3E}">
        <p14:creationId xmlns:p14="http://schemas.microsoft.com/office/powerpoint/2010/main" val="2449943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nature of our problem, we require accurate, real-time data. </a:t>
            </a:r>
          </a:p>
          <a:p>
            <a:endParaRPr lang="en-US" dirty="0"/>
          </a:p>
          <a:p>
            <a:r>
              <a:rPr lang="en-US" dirty="0"/>
              <a:t>This is why we have decided to use floating car data as our main method of data collection. </a:t>
            </a:r>
            <a:r>
              <a:rPr lang="en-NZ" dirty="0"/>
              <a:t> </a:t>
            </a:r>
          </a:p>
          <a:p>
            <a:endParaRPr lang="en-US" dirty="0"/>
          </a:p>
          <a:p>
            <a:r>
              <a:rPr lang="en-US" dirty="0"/>
              <a:t>We can source this data from Google, Bing and other companies – we have chosen this because we cannot source any GPS taxi data for Auckland. </a:t>
            </a:r>
          </a:p>
        </p:txBody>
      </p:sp>
      <p:sp>
        <p:nvSpPr>
          <p:cNvPr id="4" name="Slide Number Placeholder 3"/>
          <p:cNvSpPr>
            <a:spLocks noGrp="1"/>
          </p:cNvSpPr>
          <p:nvPr>
            <p:ph type="sldNum" sz="quarter" idx="10"/>
          </p:nvPr>
        </p:nvSpPr>
        <p:spPr/>
        <p:txBody>
          <a:bodyPr/>
          <a:lstStyle/>
          <a:p>
            <a:fld id="{F2712E02-E740-4296-802E-89C738C502A2}" type="slidenum">
              <a:rPr lang="en-NZ" smtClean="0"/>
              <a:t>11</a:t>
            </a:fld>
            <a:endParaRPr lang="en-NZ"/>
          </a:p>
        </p:txBody>
      </p:sp>
    </p:spTree>
    <p:extLst>
      <p:ext uri="{BB962C8B-B14F-4D97-AF65-F5344CB8AC3E}">
        <p14:creationId xmlns:p14="http://schemas.microsoft.com/office/powerpoint/2010/main" val="2448097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congestion data, we must still define what is SAFE for a cyclist.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above table, we can see that no traffic is the highest level of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have congestion, we classify it into moving/non-moving. If the traffic is standstill/very high congestion, we give it a medium safety score. This is because while there is close proximity between cars and cyclists, cars are practically stopped.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Comparing this with slow moving traffic – cyclists and cars are both moving. This is higher risk which is why we classify it as Low safety.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congestion – medium safety.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dedicated cycleways take priority as the highest level of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these conditions, we can now plan a safe route for cyclists.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2712E02-E740-4296-802E-89C738C502A2}" type="slidenum">
              <a:rPr lang="en-NZ" smtClean="0"/>
              <a:t>12</a:t>
            </a:fld>
            <a:endParaRPr lang="en-NZ"/>
          </a:p>
        </p:txBody>
      </p:sp>
    </p:spTree>
    <p:extLst>
      <p:ext uri="{BB962C8B-B14F-4D97-AF65-F5344CB8AC3E}">
        <p14:creationId xmlns:p14="http://schemas.microsoft.com/office/powerpoint/2010/main" val="255581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F2712E02-E740-4296-802E-89C738C502A2}" type="slidenum">
              <a:rPr lang="en-NZ" smtClean="0"/>
              <a:t>13</a:t>
            </a:fld>
            <a:endParaRPr lang="en-NZ"/>
          </a:p>
        </p:txBody>
      </p:sp>
    </p:spTree>
    <p:extLst>
      <p:ext uri="{BB962C8B-B14F-4D97-AF65-F5344CB8AC3E}">
        <p14:creationId xmlns:p14="http://schemas.microsoft.com/office/powerpoint/2010/main" val="694168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Mention route is traffic and short path only weather is just warnings</a:t>
            </a:r>
          </a:p>
        </p:txBody>
      </p:sp>
      <p:sp>
        <p:nvSpPr>
          <p:cNvPr id="4" name="Slide Number Placeholder 3"/>
          <p:cNvSpPr>
            <a:spLocks noGrp="1"/>
          </p:cNvSpPr>
          <p:nvPr>
            <p:ph type="sldNum" sz="quarter" idx="10"/>
          </p:nvPr>
        </p:nvSpPr>
        <p:spPr/>
        <p:txBody>
          <a:bodyPr/>
          <a:lstStyle/>
          <a:p>
            <a:fld id="{F2712E02-E740-4296-802E-89C738C502A2}" type="slidenum">
              <a:rPr lang="en-NZ" smtClean="0"/>
              <a:t>14</a:t>
            </a:fld>
            <a:endParaRPr lang="en-NZ"/>
          </a:p>
        </p:txBody>
      </p:sp>
    </p:spTree>
    <p:extLst>
      <p:ext uri="{BB962C8B-B14F-4D97-AF65-F5344CB8AC3E}">
        <p14:creationId xmlns:p14="http://schemas.microsoft.com/office/powerpoint/2010/main" val="2724292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Mention route is traffic and short path only weather is just warnings</a:t>
            </a:r>
          </a:p>
        </p:txBody>
      </p:sp>
      <p:sp>
        <p:nvSpPr>
          <p:cNvPr id="4" name="Slide Number Placeholder 3"/>
          <p:cNvSpPr>
            <a:spLocks noGrp="1"/>
          </p:cNvSpPr>
          <p:nvPr>
            <p:ph type="sldNum" sz="quarter" idx="10"/>
          </p:nvPr>
        </p:nvSpPr>
        <p:spPr/>
        <p:txBody>
          <a:bodyPr/>
          <a:lstStyle/>
          <a:p>
            <a:fld id="{F2712E02-E740-4296-802E-89C738C502A2}" type="slidenum">
              <a:rPr lang="en-NZ" smtClean="0"/>
              <a:t>15</a:t>
            </a:fld>
            <a:endParaRPr lang="en-NZ"/>
          </a:p>
        </p:txBody>
      </p:sp>
    </p:spTree>
    <p:extLst>
      <p:ext uri="{BB962C8B-B14F-4D97-AF65-F5344CB8AC3E}">
        <p14:creationId xmlns:p14="http://schemas.microsoft.com/office/powerpoint/2010/main" val="428016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F2712E02-E740-4296-802E-89C738C502A2}" type="slidenum">
              <a:rPr lang="en-NZ" smtClean="0"/>
              <a:t>18</a:t>
            </a:fld>
            <a:endParaRPr lang="en-NZ"/>
          </a:p>
        </p:txBody>
      </p:sp>
    </p:spTree>
    <p:extLst>
      <p:ext uri="{BB962C8B-B14F-4D97-AF65-F5344CB8AC3E}">
        <p14:creationId xmlns:p14="http://schemas.microsoft.com/office/powerpoint/2010/main" val="2608184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12E02-E740-4296-802E-89C738C502A2}" type="slidenum">
              <a:rPr lang="en-NZ" smtClean="0"/>
              <a:t>20</a:t>
            </a:fld>
            <a:endParaRPr lang="en-NZ"/>
          </a:p>
        </p:txBody>
      </p:sp>
    </p:spTree>
    <p:extLst>
      <p:ext uri="{BB962C8B-B14F-4D97-AF65-F5344CB8AC3E}">
        <p14:creationId xmlns:p14="http://schemas.microsoft.com/office/powerpoint/2010/main" val="118189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According AT, increase popularity of cycling. </a:t>
            </a:r>
          </a:p>
          <a:p>
            <a:endParaRPr lang="en-US" dirty="0"/>
          </a:p>
          <a:p>
            <a:r>
              <a:rPr lang="en-US" dirty="0"/>
              <a:t>Ridesharing, E-bikes</a:t>
            </a:r>
          </a:p>
          <a:p>
            <a:endParaRPr lang="en-US" dirty="0"/>
          </a:p>
          <a:p>
            <a:r>
              <a:rPr lang="en-US" dirty="0"/>
              <a:t>Increase in traffic congestion </a:t>
            </a:r>
          </a:p>
          <a:p>
            <a:endParaRPr lang="en-US" dirty="0"/>
          </a:p>
          <a:p>
            <a:r>
              <a:rPr lang="en-US" dirty="0"/>
              <a:t>Increasing population</a:t>
            </a:r>
          </a:p>
        </p:txBody>
      </p:sp>
      <p:sp>
        <p:nvSpPr>
          <p:cNvPr id="4" name="Slide Number Placeholder 3"/>
          <p:cNvSpPr>
            <a:spLocks noGrp="1"/>
          </p:cNvSpPr>
          <p:nvPr>
            <p:ph type="sldNum" sz="quarter" idx="10"/>
          </p:nvPr>
        </p:nvSpPr>
        <p:spPr/>
        <p:txBody>
          <a:bodyPr/>
          <a:lstStyle/>
          <a:p>
            <a:fld id="{F2712E02-E740-4296-802E-89C738C502A2}" type="slidenum">
              <a:rPr lang="en-NZ" smtClean="0"/>
              <a:t>2</a:t>
            </a:fld>
            <a:endParaRPr lang="en-NZ"/>
          </a:p>
        </p:txBody>
      </p:sp>
    </p:spTree>
    <p:extLst>
      <p:ext uri="{BB962C8B-B14F-4D97-AF65-F5344CB8AC3E}">
        <p14:creationId xmlns:p14="http://schemas.microsoft.com/office/powerpoint/2010/main" val="3154266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F2712E02-E740-4296-802E-89C738C502A2}" type="slidenum">
              <a:rPr lang="en-NZ" smtClean="0"/>
              <a:t>3</a:t>
            </a:fld>
            <a:endParaRPr lang="en-NZ"/>
          </a:p>
        </p:txBody>
      </p:sp>
    </p:spTree>
    <p:extLst>
      <p:ext uri="{BB962C8B-B14F-4D97-AF65-F5344CB8AC3E}">
        <p14:creationId xmlns:p14="http://schemas.microsoft.com/office/powerpoint/2010/main" val="98630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Lack of cycling infrastructure – as cycling popularity increases, dedicated infrastructure takes time and money to build.</a:t>
            </a:r>
          </a:p>
          <a:p>
            <a:endParaRPr lang="en-US" dirty="0"/>
          </a:p>
          <a:p>
            <a:r>
              <a:rPr lang="en-US" dirty="0"/>
              <a:t>Cyclists forced to share the road with motorists. </a:t>
            </a:r>
          </a:p>
          <a:p>
            <a:endParaRPr lang="en-US" dirty="0"/>
          </a:p>
          <a:p>
            <a:r>
              <a:rPr lang="en-US" dirty="0"/>
              <a:t>Cyclists lack visibility, have very little protection and are in direct contact with the environment.  </a:t>
            </a:r>
          </a:p>
          <a:p>
            <a:endParaRPr lang="en-US" dirty="0"/>
          </a:p>
        </p:txBody>
      </p:sp>
      <p:sp>
        <p:nvSpPr>
          <p:cNvPr id="4" name="Slide Number Placeholder 3"/>
          <p:cNvSpPr>
            <a:spLocks noGrp="1"/>
          </p:cNvSpPr>
          <p:nvPr>
            <p:ph type="sldNum" sz="quarter" idx="10"/>
          </p:nvPr>
        </p:nvSpPr>
        <p:spPr/>
        <p:txBody>
          <a:bodyPr/>
          <a:lstStyle/>
          <a:p>
            <a:fld id="{F2712E02-E740-4296-802E-89C738C502A2}" type="slidenum">
              <a:rPr lang="en-NZ" smtClean="0"/>
              <a:t>5</a:t>
            </a:fld>
            <a:endParaRPr lang="en-NZ"/>
          </a:p>
        </p:txBody>
      </p:sp>
    </p:spTree>
    <p:extLst>
      <p:ext uri="{BB962C8B-B14F-4D97-AF65-F5344CB8AC3E}">
        <p14:creationId xmlns:p14="http://schemas.microsoft.com/office/powerpoint/2010/main" val="2455587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Approximately 700 police reported incidents per year resulting in injury or death. </a:t>
            </a:r>
          </a:p>
          <a:p>
            <a:endParaRPr lang="en-US" dirty="0"/>
          </a:p>
          <a:p>
            <a:r>
              <a:rPr lang="en-US" dirty="0"/>
              <a:t>Incidents</a:t>
            </a:r>
            <a:r>
              <a:rPr lang="en-NZ" dirty="0"/>
              <a:t> happen on all types of roads, due to collision with motorists.</a:t>
            </a:r>
          </a:p>
        </p:txBody>
      </p:sp>
      <p:sp>
        <p:nvSpPr>
          <p:cNvPr id="4" name="Slide Number Placeholder 3"/>
          <p:cNvSpPr>
            <a:spLocks noGrp="1"/>
          </p:cNvSpPr>
          <p:nvPr>
            <p:ph type="sldNum" sz="quarter" idx="10"/>
          </p:nvPr>
        </p:nvSpPr>
        <p:spPr/>
        <p:txBody>
          <a:bodyPr/>
          <a:lstStyle/>
          <a:p>
            <a:fld id="{F2712E02-E740-4296-802E-89C738C502A2}" type="slidenum">
              <a:rPr lang="en-NZ" smtClean="0"/>
              <a:t>6</a:t>
            </a:fld>
            <a:endParaRPr lang="en-NZ"/>
          </a:p>
        </p:txBody>
      </p:sp>
    </p:spTree>
    <p:extLst>
      <p:ext uri="{BB962C8B-B14F-4D97-AF65-F5344CB8AC3E}">
        <p14:creationId xmlns:p14="http://schemas.microsoft.com/office/powerpoint/2010/main" val="94865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Apart from awareness campaigns, we believe not enough work is being done regarding the safety of cyclists. </a:t>
            </a:r>
          </a:p>
          <a:p>
            <a:endParaRPr lang="en-US" dirty="0"/>
          </a:p>
          <a:p>
            <a:r>
              <a:rPr lang="en-US" dirty="0"/>
              <a:t>We have decided to help remedy this issue by focusing on route planning for  cyclists. The safety factors we are looking into are traffic conditions and weather conditions.</a:t>
            </a:r>
          </a:p>
        </p:txBody>
      </p:sp>
      <p:sp>
        <p:nvSpPr>
          <p:cNvPr id="4" name="Slide Number Placeholder 3"/>
          <p:cNvSpPr>
            <a:spLocks noGrp="1"/>
          </p:cNvSpPr>
          <p:nvPr>
            <p:ph type="sldNum" sz="quarter" idx="10"/>
          </p:nvPr>
        </p:nvSpPr>
        <p:spPr/>
        <p:txBody>
          <a:bodyPr/>
          <a:lstStyle/>
          <a:p>
            <a:fld id="{F2712E02-E740-4296-802E-89C738C502A2}" type="slidenum">
              <a:rPr lang="en-NZ" smtClean="0"/>
              <a:t>7</a:t>
            </a:fld>
            <a:endParaRPr lang="en-NZ"/>
          </a:p>
        </p:txBody>
      </p:sp>
    </p:spTree>
    <p:extLst>
      <p:ext uri="{BB962C8B-B14F-4D97-AF65-F5344CB8AC3E}">
        <p14:creationId xmlns:p14="http://schemas.microsoft.com/office/powerpoint/2010/main" val="4262961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cycling related tools currently on the market. </a:t>
            </a:r>
          </a:p>
          <a:p>
            <a:endParaRPr lang="en-US" dirty="0"/>
          </a:p>
          <a:p>
            <a:r>
              <a:rPr lang="en-US" dirty="0"/>
              <a:t>The most notable one being Google Maps. For cyclists, Google Maps finds the shortest possible path to a destination. It doesn’t take into account traffic congestion. </a:t>
            </a:r>
          </a:p>
          <a:p>
            <a:endParaRPr lang="en-US" dirty="0"/>
          </a:p>
          <a:p>
            <a:r>
              <a:rPr lang="en-US" dirty="0"/>
              <a:t>Flattest route is a service which gives you a path with the least change in elevation. </a:t>
            </a:r>
          </a:p>
          <a:p>
            <a:endParaRPr lang="en-US" dirty="0"/>
          </a:p>
          <a:p>
            <a:r>
              <a:rPr lang="en-US" dirty="0"/>
              <a:t>Open cycle map is a service which displays dedicated cycle ways – doesn’t plan route.</a:t>
            </a:r>
          </a:p>
          <a:p>
            <a:endParaRPr lang="en-US" dirty="0"/>
          </a:p>
          <a:p>
            <a:r>
              <a:rPr lang="en-US" dirty="0" err="1"/>
              <a:t>Komoot</a:t>
            </a:r>
            <a:r>
              <a:rPr lang="en-US" dirty="0"/>
              <a:t> is a route planning tool to find routes for cyclist based on fitness ability. </a:t>
            </a:r>
          </a:p>
          <a:p>
            <a:endParaRPr lang="en-US" dirty="0"/>
          </a:p>
          <a:p>
            <a:endParaRPr lang="en-NZ" dirty="0"/>
          </a:p>
        </p:txBody>
      </p:sp>
      <p:sp>
        <p:nvSpPr>
          <p:cNvPr id="4" name="Slide Number Placeholder 3"/>
          <p:cNvSpPr>
            <a:spLocks noGrp="1"/>
          </p:cNvSpPr>
          <p:nvPr>
            <p:ph type="sldNum" sz="quarter" idx="10"/>
          </p:nvPr>
        </p:nvSpPr>
        <p:spPr/>
        <p:txBody>
          <a:bodyPr/>
          <a:lstStyle/>
          <a:p>
            <a:fld id="{F2712E02-E740-4296-802E-89C738C502A2}" type="slidenum">
              <a:rPr lang="en-NZ" smtClean="0"/>
              <a:t>8</a:t>
            </a:fld>
            <a:endParaRPr lang="en-NZ"/>
          </a:p>
        </p:txBody>
      </p:sp>
    </p:spTree>
    <p:extLst>
      <p:ext uri="{BB962C8B-B14F-4D97-AF65-F5344CB8AC3E}">
        <p14:creationId xmlns:p14="http://schemas.microsoft.com/office/powerpoint/2010/main" val="2055682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above applications each have their own benefits, however all lack a safety feature. </a:t>
            </a:r>
          </a:p>
          <a:p>
            <a:endParaRPr lang="en-US" dirty="0"/>
          </a:p>
          <a:p>
            <a:r>
              <a:rPr lang="en-US" dirty="0"/>
              <a:t>While the apps take into account shortest path and elevation, we feel like that can be risky at peak hours and it is advisable to take alternative routes to lower the risk. </a:t>
            </a:r>
          </a:p>
          <a:p>
            <a:endParaRPr lang="en-US" dirty="0"/>
          </a:p>
          <a:p>
            <a:r>
              <a:rPr lang="en-US" dirty="0"/>
              <a:t>Our proposed solution will take into account traffic congestion and weather conditions.</a:t>
            </a:r>
            <a:endParaRPr lang="en-NZ" dirty="0"/>
          </a:p>
        </p:txBody>
      </p:sp>
      <p:sp>
        <p:nvSpPr>
          <p:cNvPr id="4" name="Slide Number Placeholder 3"/>
          <p:cNvSpPr>
            <a:spLocks noGrp="1"/>
          </p:cNvSpPr>
          <p:nvPr>
            <p:ph type="sldNum" sz="quarter" idx="10"/>
          </p:nvPr>
        </p:nvSpPr>
        <p:spPr/>
        <p:txBody>
          <a:bodyPr/>
          <a:lstStyle/>
          <a:p>
            <a:fld id="{F2712E02-E740-4296-802E-89C738C502A2}" type="slidenum">
              <a:rPr lang="en-NZ" smtClean="0"/>
              <a:t>9</a:t>
            </a:fld>
            <a:endParaRPr lang="en-NZ"/>
          </a:p>
        </p:txBody>
      </p:sp>
    </p:spTree>
    <p:extLst>
      <p:ext uri="{BB962C8B-B14F-4D97-AF65-F5344CB8AC3E}">
        <p14:creationId xmlns:p14="http://schemas.microsoft.com/office/powerpoint/2010/main" val="402067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take into account traffic congestion data, we must find a reliable source. </a:t>
            </a:r>
          </a:p>
          <a:p>
            <a:endParaRPr lang="en-US" dirty="0"/>
          </a:p>
          <a:p>
            <a:r>
              <a:rPr lang="en-US" dirty="0"/>
              <a:t>Traditional methods such as inductive loop sensors, radar sensors and roadside cameras are static methods as they are fixed. These methods are expensive to implement, hard to maintain and lack redundancy. </a:t>
            </a:r>
          </a:p>
          <a:p>
            <a:endParaRPr lang="en-US" dirty="0"/>
          </a:p>
          <a:p>
            <a:r>
              <a:rPr lang="en-US" dirty="0"/>
              <a:t>There is also a significant delay with capturing the data and then storing it.</a:t>
            </a:r>
          </a:p>
          <a:p>
            <a:endParaRPr lang="en-US" dirty="0"/>
          </a:p>
          <a:p>
            <a:r>
              <a:rPr lang="en-US" dirty="0"/>
              <a:t>The next option is floating car data – which is collected from GPS units placed inside vehicles. </a:t>
            </a:r>
          </a:p>
          <a:p>
            <a:endParaRPr lang="en-US" dirty="0"/>
          </a:p>
          <a:p>
            <a:r>
              <a:rPr lang="en-US" dirty="0"/>
              <a:t>Using GPS we can get the vehicle location and speed, process that data and then store it in the cloud so it’s ready for use. </a:t>
            </a:r>
          </a:p>
        </p:txBody>
      </p:sp>
      <p:sp>
        <p:nvSpPr>
          <p:cNvPr id="4" name="Slide Number Placeholder 3"/>
          <p:cNvSpPr>
            <a:spLocks noGrp="1"/>
          </p:cNvSpPr>
          <p:nvPr>
            <p:ph type="sldNum" sz="quarter" idx="10"/>
          </p:nvPr>
        </p:nvSpPr>
        <p:spPr/>
        <p:txBody>
          <a:bodyPr/>
          <a:lstStyle/>
          <a:p>
            <a:fld id="{F2712E02-E740-4296-802E-89C738C502A2}" type="slidenum">
              <a:rPr lang="en-NZ" smtClean="0"/>
              <a:t>10</a:t>
            </a:fld>
            <a:endParaRPr lang="en-NZ"/>
          </a:p>
        </p:txBody>
      </p:sp>
    </p:spTree>
    <p:extLst>
      <p:ext uri="{BB962C8B-B14F-4D97-AF65-F5344CB8AC3E}">
        <p14:creationId xmlns:p14="http://schemas.microsoft.com/office/powerpoint/2010/main" val="1669345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59DCFC-3A2B-4CC3-A5B8-693A27E82F23}" type="datetime1">
              <a:rPr lang="en-NZ" smtClean="0"/>
              <a:t>5/09/2018</a:t>
            </a:fld>
            <a:endParaRPr lang="en-NZ"/>
          </a:p>
        </p:txBody>
      </p:sp>
      <p:sp>
        <p:nvSpPr>
          <p:cNvPr id="5" name="Footer Placeholder 4"/>
          <p:cNvSpPr>
            <a:spLocks noGrp="1"/>
          </p:cNvSpPr>
          <p:nvPr>
            <p:ph type="ftr" sz="quarter" idx="11"/>
          </p:nvPr>
        </p:nvSpPr>
        <p:spPr>
          <a:xfrm>
            <a:off x="5332412" y="5883275"/>
            <a:ext cx="4324044" cy="365125"/>
          </a:xfrm>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1191163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D384083-698E-456B-BF0E-6D27B74C7B46}" type="datetime1">
              <a:rPr lang="en-NZ" smtClean="0"/>
              <a:t>5/09/2018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2722397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ABC23C-FC79-492A-B094-46CB0C78699E}" type="datetime1">
              <a:rPr lang="en-NZ" smtClean="0"/>
              <a:t>5/09/2018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167815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9A919D-F562-427C-A5A0-CDC5054D27D5}" type="datetime1">
              <a:rPr lang="en-NZ" smtClean="0"/>
              <a:t>5/09/2018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403408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BF542F-E42C-4996-8B6A-DC19CD7E23A0}" type="datetime1">
              <a:rPr lang="en-NZ" smtClean="0"/>
              <a:t>5/09/2018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4055574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D84086-59E1-4215-911A-D50FCE25C6E8}" type="datetime1">
              <a:rPr lang="en-NZ" smtClean="0"/>
              <a:t>5/09/2018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329509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0F7E51-938F-4CA0-9837-6233A7BE83AA}" type="datetime1">
              <a:rPr lang="en-NZ" smtClean="0"/>
              <a:t>5/09/2018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3291170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2E3BC2-2840-4A55-AC88-25E07A5EC494}" type="datetime1">
              <a:rPr lang="en-NZ" smtClean="0"/>
              <a:t>5/09/2018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949759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6C4D9F-88BC-437D-A2B3-ADF498B18886}" type="datetime1">
              <a:rPr lang="en-NZ" smtClean="0"/>
              <a:t>5/09/2018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287837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F861F4-A4BF-42A6-BDCF-6F3ED9846258}" type="datetime1">
              <a:rPr lang="en-NZ" smtClean="0"/>
              <a:t>5/09/2018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a:xfrm>
            <a:off x="10951856" y="5867131"/>
            <a:ext cx="551167" cy="365125"/>
          </a:xfrm>
        </p:spPr>
        <p:txBody>
          <a:bodyPr/>
          <a:lstStyle>
            <a:lvl1pPr>
              <a:defRPr sz="1600"/>
            </a:lvl1pPr>
          </a:lstStyle>
          <a:p>
            <a:fld id="{BF18C196-3ABE-43C0-9E5E-32D62974A7DC}" type="slidenum">
              <a:rPr lang="en-NZ" smtClean="0"/>
              <a:pPr/>
              <a:t>‹#›</a:t>
            </a:fld>
            <a:endParaRPr lang="en-NZ" dirty="0"/>
          </a:p>
        </p:txBody>
      </p:sp>
    </p:spTree>
    <p:extLst>
      <p:ext uri="{BB962C8B-B14F-4D97-AF65-F5344CB8AC3E}">
        <p14:creationId xmlns:p14="http://schemas.microsoft.com/office/powerpoint/2010/main" val="1106420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8F55E2-BBB9-4972-BA7F-45A7C2446145}" type="datetime1">
              <a:rPr lang="en-NZ" smtClean="0"/>
              <a:t>5/09/2018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2616193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FD88E9-EEDB-4555-B3B1-02303A49990D}" type="datetime1">
              <a:rPr lang="en-NZ" smtClean="0"/>
              <a:t>5/09/2018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988836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E40F8D-6CD4-4029-B8B4-38D4667B9A70}" type="datetime1">
              <a:rPr lang="en-NZ" smtClean="0"/>
              <a:t>5/09/2018</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666638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B264FC-4EC6-4DF5-B864-88CA186FA1AD}" type="datetime1">
              <a:rPr lang="en-NZ" smtClean="0"/>
              <a:t>5/09/2018</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1121191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D257E-60E9-43FD-9B70-E56E4ADB2FD1}" type="datetime1">
              <a:rPr lang="en-NZ" smtClean="0"/>
              <a:t>5/09/2018</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3958926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373FBD2-94C7-4B3A-8AB7-E030E83A8CE2}" type="datetime1">
              <a:rPr lang="en-NZ" smtClean="0"/>
              <a:t>5/09/2018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1500342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EADAB2-8E8A-43F2-A097-B90B8E8A5EA6}" type="datetime1">
              <a:rPr lang="en-NZ" smtClean="0"/>
              <a:t>5/09/2018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2336355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4301946-6206-4E2D-8F37-1341C6CBE153}" type="datetime1">
              <a:rPr lang="en-NZ" smtClean="0"/>
              <a:t>5/09/2018</a:t>
            </a:fld>
            <a:endParaRPr lang="en-NZ"/>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NZ"/>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F18C196-3ABE-43C0-9E5E-32D62974A7DC}" type="slidenum">
              <a:rPr lang="en-NZ" smtClean="0"/>
              <a:t>‹#›</a:t>
            </a:fld>
            <a:endParaRPr lang="en-NZ"/>
          </a:p>
        </p:txBody>
      </p:sp>
    </p:spTree>
    <p:extLst>
      <p:ext uri="{BB962C8B-B14F-4D97-AF65-F5344CB8AC3E}">
        <p14:creationId xmlns:p14="http://schemas.microsoft.com/office/powerpoint/2010/main" val="36037335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7.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1.png"/><Relationship Id="rId10" Type="http://schemas.openxmlformats.org/officeDocument/2006/relationships/image" Target="../media/image15.png"/><Relationship Id="rId4" Type="http://schemas.microsoft.com/office/2007/relationships/hdphoto" Target="../media/hdphoto3.wdp"/><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inequalitybyinteriordesign.files.wordpress.com/2013/03/screen-shot-2013-03-13-at-10-47-41-am.png">
            <a:extLst>
              <a:ext uri="{FF2B5EF4-FFF2-40B4-BE49-F238E27FC236}">
                <a16:creationId xmlns:a16="http://schemas.microsoft.com/office/drawing/2014/main" id="{98BFDC77-2190-4722-A141-C0E1D1025C86}"/>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2408" b="1332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928401" y="1380068"/>
            <a:ext cx="8574622" cy="2616199"/>
          </a:xfrm>
        </p:spPr>
        <p:txBody>
          <a:bodyPr>
            <a:normAutofit/>
          </a:bodyPr>
          <a:lstStyle/>
          <a:p>
            <a:r>
              <a:rPr lang="en-US" i="1"/>
              <a:t>CycleSafe: </a:t>
            </a:r>
            <a:r>
              <a:rPr lang="en-US"/>
              <a:t>Safe Route Planning for Urban Cyclists</a:t>
            </a:r>
            <a:endParaRPr lang="en-NZ" dirty="0"/>
          </a:p>
        </p:txBody>
      </p:sp>
      <p:sp>
        <p:nvSpPr>
          <p:cNvPr id="3" name="Subtitle 2"/>
          <p:cNvSpPr>
            <a:spLocks noGrp="1"/>
          </p:cNvSpPr>
          <p:nvPr>
            <p:ph type="subTitle" idx="1"/>
          </p:nvPr>
        </p:nvSpPr>
        <p:spPr>
          <a:xfrm>
            <a:off x="4515377" y="3996267"/>
            <a:ext cx="6987645" cy="1388534"/>
          </a:xfrm>
        </p:spPr>
        <p:txBody>
          <a:bodyPr>
            <a:normAutofit/>
          </a:bodyPr>
          <a:lstStyle/>
          <a:p>
            <a:pPr>
              <a:lnSpc>
                <a:spcPct val="90000"/>
              </a:lnSpc>
            </a:pPr>
            <a:r>
              <a:rPr lang="en-US" sz="1600"/>
              <a:t>Project 67</a:t>
            </a:r>
          </a:p>
          <a:p>
            <a:pPr>
              <a:lnSpc>
                <a:spcPct val="90000"/>
              </a:lnSpc>
            </a:pPr>
            <a:r>
              <a:rPr lang="en-US" sz="1600"/>
              <a:t>Sahil Chauhan</a:t>
            </a:r>
          </a:p>
          <a:p>
            <a:pPr>
              <a:lnSpc>
                <a:spcPct val="90000"/>
              </a:lnSpc>
            </a:pPr>
            <a:r>
              <a:rPr lang="en-US" sz="1600"/>
              <a:t>Mehdi Shah</a:t>
            </a:r>
          </a:p>
          <a:p>
            <a:pPr>
              <a:lnSpc>
                <a:spcPct val="90000"/>
              </a:lnSpc>
            </a:pPr>
            <a:r>
              <a:rPr lang="en-US" sz="1600"/>
              <a:t>Supervised by Xuyun Zhang</a:t>
            </a:r>
          </a:p>
        </p:txBody>
      </p:sp>
      <p:sp>
        <p:nvSpPr>
          <p:cNvPr id="5" name="Slide Number Placeholder 4">
            <a:extLst>
              <a:ext uri="{FF2B5EF4-FFF2-40B4-BE49-F238E27FC236}">
                <a16:creationId xmlns:a16="http://schemas.microsoft.com/office/drawing/2014/main" id="{5741CBDF-097E-4034-866B-8CAEF4A2C701}"/>
              </a:ext>
            </a:extLst>
          </p:cNvPr>
          <p:cNvSpPr>
            <a:spLocks noGrp="1"/>
          </p:cNvSpPr>
          <p:nvPr>
            <p:ph type="sldNum" sz="quarter" idx="12"/>
          </p:nvPr>
        </p:nvSpPr>
        <p:spPr>
          <a:xfrm>
            <a:off x="10951856" y="5883275"/>
            <a:ext cx="551167" cy="365125"/>
          </a:xfrm>
        </p:spPr>
        <p:txBody>
          <a:bodyPr>
            <a:normAutofit/>
          </a:bodyPr>
          <a:lstStyle/>
          <a:p>
            <a:pPr>
              <a:spcAft>
                <a:spcPts val="600"/>
              </a:spcAft>
            </a:pPr>
            <a:fld id="{BF18C196-3ABE-43C0-9E5E-32D62974A7DC}" type="slidenum">
              <a:rPr lang="en-NZ" smtClean="0"/>
              <a:pPr>
                <a:spcAft>
                  <a:spcPts val="600"/>
                </a:spcAft>
              </a:pPr>
              <a:t>1</a:t>
            </a:fld>
            <a:endParaRPr lang="en-NZ"/>
          </a:p>
        </p:txBody>
      </p:sp>
      <p:pic>
        <p:nvPicPr>
          <p:cNvPr id="23" name="Graphic 22">
            <a:extLst>
              <a:ext uri="{FF2B5EF4-FFF2-40B4-BE49-F238E27FC236}">
                <a16:creationId xmlns:a16="http://schemas.microsoft.com/office/drawing/2014/main" id="{8E668770-A601-46A2-9990-C77AFB9E8B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5779" y="144266"/>
            <a:ext cx="1843319" cy="1474655"/>
          </a:xfrm>
          <a:prstGeom prst="rect">
            <a:avLst/>
          </a:prstGeom>
        </p:spPr>
      </p:pic>
    </p:spTree>
    <p:extLst>
      <p:ext uri="{BB962C8B-B14F-4D97-AF65-F5344CB8AC3E}">
        <p14:creationId xmlns:p14="http://schemas.microsoft.com/office/powerpoint/2010/main" val="2625322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Existing Data Collection Techniques</a:t>
            </a:r>
            <a:endParaRPr lang="en-NZ" dirty="0"/>
          </a:p>
        </p:txBody>
      </p:sp>
      <p:sp>
        <p:nvSpPr>
          <p:cNvPr id="3" name="Content Placeholder 2"/>
          <p:cNvSpPr>
            <a:spLocks noGrp="1"/>
          </p:cNvSpPr>
          <p:nvPr>
            <p:ph idx="1"/>
          </p:nvPr>
        </p:nvSpPr>
        <p:spPr>
          <a:xfrm>
            <a:off x="1484310" y="2666999"/>
            <a:ext cx="10018713" cy="3124201"/>
          </a:xfrm>
        </p:spPr>
        <p:txBody>
          <a:bodyPr>
            <a:normAutofit fontScale="92500" lnSpcReduction="20000"/>
          </a:bodyPr>
          <a:lstStyle/>
          <a:p>
            <a:r>
              <a:rPr lang="en-NZ" dirty="0"/>
              <a:t>Traditional methods</a:t>
            </a:r>
          </a:p>
          <a:p>
            <a:pPr lvl="1"/>
            <a:r>
              <a:rPr lang="en-NZ" dirty="0"/>
              <a:t>Underground/Radar sensors</a:t>
            </a:r>
          </a:p>
          <a:p>
            <a:pPr lvl="1"/>
            <a:r>
              <a:rPr lang="en-NZ" dirty="0"/>
              <a:t>Roadside cameras</a:t>
            </a:r>
          </a:p>
          <a:p>
            <a:pPr lvl="1"/>
            <a:r>
              <a:rPr lang="en-US" dirty="0"/>
              <a:t>-&gt; Expensive, lack redundancy</a:t>
            </a:r>
            <a:endParaRPr lang="en-NZ" dirty="0"/>
          </a:p>
          <a:p>
            <a:r>
              <a:rPr lang="en-NZ" dirty="0"/>
              <a:t>Floating Car Data (FCD)</a:t>
            </a:r>
          </a:p>
          <a:p>
            <a:pPr lvl="1"/>
            <a:r>
              <a:rPr lang="en-NZ" dirty="0"/>
              <a:t>Collected from mobile phones</a:t>
            </a:r>
          </a:p>
          <a:p>
            <a:pPr lvl="1"/>
            <a:r>
              <a:rPr lang="en-NZ" dirty="0"/>
              <a:t>Google, Bing, Here Maps</a:t>
            </a:r>
          </a:p>
          <a:p>
            <a:pPr lvl="1"/>
            <a:r>
              <a:rPr lang="en-US" dirty="0"/>
              <a:t>-&gt; Good for real-time data</a:t>
            </a:r>
            <a:endParaRPr lang="en-NZ" dirty="0"/>
          </a:p>
        </p:txBody>
      </p:sp>
      <p:pic>
        <p:nvPicPr>
          <p:cNvPr id="8" name="Picture 7">
            <a:extLst>
              <a:ext uri="{FF2B5EF4-FFF2-40B4-BE49-F238E27FC236}">
                <a16:creationId xmlns:a16="http://schemas.microsoft.com/office/drawing/2014/main" id="{46AF5811-3F62-4F3B-AB5B-90E4E722B0CA}"/>
              </a:ext>
            </a:extLst>
          </p:cNvPr>
          <p:cNvPicPr>
            <a:picLocks noChangeAspect="1"/>
          </p:cNvPicPr>
          <p:nvPr/>
        </p:nvPicPr>
        <p:blipFill>
          <a:blip r:embed="rId3"/>
          <a:stretch>
            <a:fillRect/>
          </a:stretch>
        </p:blipFill>
        <p:spPr>
          <a:xfrm>
            <a:off x="5539658" y="3172704"/>
            <a:ext cx="6524261" cy="2420643"/>
          </a:xfrm>
          <a:prstGeom prst="rect">
            <a:avLst/>
          </a:prstGeom>
        </p:spPr>
      </p:pic>
      <p:pic>
        <p:nvPicPr>
          <p:cNvPr id="2054" name="Picture 6" descr="Image result for google logo">
            <a:extLst>
              <a:ext uri="{FF2B5EF4-FFF2-40B4-BE49-F238E27FC236}">
                <a16:creationId xmlns:a16="http://schemas.microsoft.com/office/drawing/2014/main" id="{F50BB0BE-2F1D-4F55-800E-6DB59E31473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576560" y="2980680"/>
            <a:ext cx="2048256" cy="153619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EC40AA4-E8CB-4C3F-904E-D4856E7794B1}"/>
              </a:ext>
            </a:extLst>
          </p:cNvPr>
          <p:cNvSpPr>
            <a:spLocks noGrp="1"/>
          </p:cNvSpPr>
          <p:nvPr>
            <p:ph type="sldNum" sz="quarter" idx="12"/>
          </p:nvPr>
        </p:nvSpPr>
        <p:spPr/>
        <p:txBody>
          <a:bodyPr/>
          <a:lstStyle/>
          <a:p>
            <a:fld id="{BF18C196-3ABE-43C0-9E5E-32D62974A7DC}" type="slidenum">
              <a:rPr lang="en-NZ" smtClean="0"/>
              <a:t>10</a:t>
            </a:fld>
            <a:endParaRPr lang="en-NZ"/>
          </a:p>
        </p:txBody>
      </p:sp>
    </p:spTree>
    <p:extLst>
      <p:ext uri="{BB962C8B-B14F-4D97-AF65-F5344CB8AC3E}">
        <p14:creationId xmlns:p14="http://schemas.microsoft.com/office/powerpoint/2010/main" val="3499864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5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AAB2-151E-497C-8794-A510E1DC5AFF}"/>
              </a:ext>
            </a:extLst>
          </p:cNvPr>
          <p:cNvSpPr>
            <a:spLocks noGrp="1"/>
          </p:cNvSpPr>
          <p:nvPr>
            <p:ph type="title"/>
          </p:nvPr>
        </p:nvSpPr>
        <p:spPr>
          <a:xfrm>
            <a:off x="1484311" y="685800"/>
            <a:ext cx="10018713" cy="1752599"/>
          </a:xfrm>
        </p:spPr>
        <p:txBody>
          <a:bodyPr/>
          <a:lstStyle/>
          <a:p>
            <a:r>
              <a:rPr lang="en-NZ" dirty="0"/>
              <a:t>Floating Car Data</a:t>
            </a:r>
          </a:p>
        </p:txBody>
      </p:sp>
      <p:sp>
        <p:nvSpPr>
          <p:cNvPr id="3" name="Content Placeholder 2">
            <a:extLst>
              <a:ext uri="{FF2B5EF4-FFF2-40B4-BE49-F238E27FC236}">
                <a16:creationId xmlns:a16="http://schemas.microsoft.com/office/drawing/2014/main" id="{C283A0EA-C3C9-436B-944E-591D9F757BCE}"/>
              </a:ext>
            </a:extLst>
          </p:cNvPr>
          <p:cNvSpPr>
            <a:spLocks noGrp="1"/>
          </p:cNvSpPr>
          <p:nvPr>
            <p:ph idx="1"/>
          </p:nvPr>
        </p:nvSpPr>
        <p:spPr/>
        <p:txBody>
          <a:bodyPr/>
          <a:lstStyle/>
          <a:p>
            <a:r>
              <a:rPr lang="en-NZ" dirty="0"/>
              <a:t>Accurate data source</a:t>
            </a:r>
          </a:p>
          <a:p>
            <a:r>
              <a:rPr lang="en-NZ" dirty="0"/>
              <a:t>Real time</a:t>
            </a:r>
          </a:p>
          <a:p>
            <a:r>
              <a:rPr lang="en-NZ" dirty="0"/>
              <a:t>Easily obtainable </a:t>
            </a:r>
          </a:p>
          <a:p>
            <a:pPr lvl="1"/>
            <a:r>
              <a:rPr lang="en-NZ" dirty="0"/>
              <a:t>Google, Bing provides this data.</a:t>
            </a:r>
          </a:p>
          <a:p>
            <a:pPr lvl="1"/>
            <a:r>
              <a:rPr lang="en-NZ" dirty="0"/>
              <a:t>No taxi data set for Auckland</a:t>
            </a:r>
          </a:p>
        </p:txBody>
      </p:sp>
      <p:pic>
        <p:nvPicPr>
          <p:cNvPr id="4" name="Picture 3">
            <a:extLst>
              <a:ext uri="{FF2B5EF4-FFF2-40B4-BE49-F238E27FC236}">
                <a16:creationId xmlns:a16="http://schemas.microsoft.com/office/drawing/2014/main" id="{DE2C3076-E980-428B-91ED-45E2B59F944C}"/>
              </a:ext>
            </a:extLst>
          </p:cNvPr>
          <p:cNvPicPr>
            <a:picLocks noChangeAspect="1"/>
          </p:cNvPicPr>
          <p:nvPr/>
        </p:nvPicPr>
        <p:blipFill rotWithShape="1">
          <a:blip r:embed="rId3"/>
          <a:srcRect l="33434"/>
          <a:stretch/>
        </p:blipFill>
        <p:spPr>
          <a:xfrm>
            <a:off x="7160031" y="2623088"/>
            <a:ext cx="4342992" cy="2420643"/>
          </a:xfrm>
          <a:prstGeom prst="rect">
            <a:avLst/>
          </a:prstGeom>
        </p:spPr>
      </p:pic>
      <p:pic>
        <p:nvPicPr>
          <p:cNvPr id="5" name="Picture 6" descr="Image result for google logo">
            <a:extLst>
              <a:ext uri="{FF2B5EF4-FFF2-40B4-BE49-F238E27FC236}">
                <a16:creationId xmlns:a16="http://schemas.microsoft.com/office/drawing/2014/main" id="{28588EB1-9F69-42A9-9E51-D683CFBB8A5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997266" y="2438399"/>
            <a:ext cx="2035356" cy="152651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3C3DE1C-CDB7-4FFE-8428-E8CEC2672922}"/>
              </a:ext>
            </a:extLst>
          </p:cNvPr>
          <p:cNvSpPr>
            <a:spLocks noGrp="1"/>
          </p:cNvSpPr>
          <p:nvPr>
            <p:ph type="sldNum" sz="quarter" idx="12"/>
          </p:nvPr>
        </p:nvSpPr>
        <p:spPr/>
        <p:txBody>
          <a:bodyPr/>
          <a:lstStyle/>
          <a:p>
            <a:fld id="{BF18C196-3ABE-43C0-9E5E-32D62974A7DC}" type="slidenum">
              <a:rPr lang="en-NZ" smtClean="0"/>
              <a:t>11</a:t>
            </a:fld>
            <a:endParaRPr lang="en-NZ"/>
          </a:p>
        </p:txBody>
      </p:sp>
    </p:spTree>
    <p:extLst>
      <p:ext uri="{BB962C8B-B14F-4D97-AF65-F5344CB8AC3E}">
        <p14:creationId xmlns:p14="http://schemas.microsoft.com/office/powerpoint/2010/main" val="3096059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1D3C-9A50-4A99-BDA6-9FD64A66CA00}"/>
              </a:ext>
            </a:extLst>
          </p:cNvPr>
          <p:cNvSpPr>
            <a:spLocks noGrp="1"/>
          </p:cNvSpPr>
          <p:nvPr>
            <p:ph type="title"/>
          </p:nvPr>
        </p:nvSpPr>
        <p:spPr/>
        <p:txBody>
          <a:bodyPr/>
          <a:lstStyle/>
          <a:p>
            <a:r>
              <a:rPr lang="en-NZ" dirty="0"/>
              <a:t>Safe Traffic Conditions</a:t>
            </a:r>
          </a:p>
        </p:txBody>
      </p:sp>
      <p:graphicFrame>
        <p:nvGraphicFramePr>
          <p:cNvPr id="4" name="Table 3">
            <a:extLst>
              <a:ext uri="{FF2B5EF4-FFF2-40B4-BE49-F238E27FC236}">
                <a16:creationId xmlns:a16="http://schemas.microsoft.com/office/drawing/2014/main" id="{2241ACAE-0AD0-418E-B0F0-C73699A6ED4E}"/>
              </a:ext>
            </a:extLst>
          </p:cNvPr>
          <p:cNvGraphicFramePr>
            <a:graphicFrameLocks noGrp="1"/>
          </p:cNvGraphicFramePr>
          <p:nvPr>
            <p:extLst>
              <p:ext uri="{D42A27DB-BD31-4B8C-83A1-F6EECF244321}">
                <p14:modId xmlns:p14="http://schemas.microsoft.com/office/powerpoint/2010/main" val="2336668715"/>
              </p:ext>
            </p:extLst>
          </p:nvPr>
        </p:nvGraphicFramePr>
        <p:xfrm>
          <a:off x="2032000" y="2808223"/>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05550803"/>
                    </a:ext>
                  </a:extLst>
                </a:gridCol>
                <a:gridCol w="4064000">
                  <a:extLst>
                    <a:ext uri="{9D8B030D-6E8A-4147-A177-3AD203B41FA5}">
                      <a16:colId xmlns:a16="http://schemas.microsoft.com/office/drawing/2014/main" val="603883142"/>
                    </a:ext>
                  </a:extLst>
                </a:gridCol>
              </a:tblGrid>
              <a:tr h="370840">
                <a:tc>
                  <a:txBody>
                    <a:bodyPr/>
                    <a:lstStyle/>
                    <a:p>
                      <a:r>
                        <a:rPr lang="en-NZ" dirty="0"/>
                        <a:t>Traffic Condition</a:t>
                      </a:r>
                    </a:p>
                  </a:txBody>
                  <a:tcPr/>
                </a:tc>
                <a:tc>
                  <a:txBody>
                    <a:bodyPr/>
                    <a:lstStyle/>
                    <a:p>
                      <a:r>
                        <a:rPr lang="en-NZ" dirty="0"/>
                        <a:t>Safety</a:t>
                      </a:r>
                    </a:p>
                  </a:txBody>
                  <a:tcPr/>
                </a:tc>
                <a:extLst>
                  <a:ext uri="{0D108BD9-81ED-4DB2-BD59-A6C34878D82A}">
                    <a16:rowId xmlns:a16="http://schemas.microsoft.com/office/drawing/2014/main" val="1620350564"/>
                  </a:ext>
                </a:extLst>
              </a:tr>
              <a:tr h="370840">
                <a:tc>
                  <a:txBody>
                    <a:bodyPr/>
                    <a:lstStyle/>
                    <a:p>
                      <a:r>
                        <a:rPr lang="en-NZ" dirty="0"/>
                        <a:t>No traffic</a:t>
                      </a:r>
                    </a:p>
                  </a:txBody>
                  <a:tcPr/>
                </a:tc>
                <a:tc>
                  <a:txBody>
                    <a:bodyPr/>
                    <a:lstStyle/>
                    <a:p>
                      <a:r>
                        <a:rPr lang="en-NZ" dirty="0"/>
                        <a:t>High</a:t>
                      </a:r>
                    </a:p>
                  </a:txBody>
                  <a:tcPr>
                    <a:solidFill>
                      <a:schemeClr val="accent5"/>
                    </a:solidFill>
                  </a:tcPr>
                </a:tc>
                <a:extLst>
                  <a:ext uri="{0D108BD9-81ED-4DB2-BD59-A6C34878D82A}">
                    <a16:rowId xmlns:a16="http://schemas.microsoft.com/office/drawing/2014/main" val="2928053006"/>
                  </a:ext>
                </a:extLst>
              </a:tr>
              <a:tr h="370840">
                <a:tc>
                  <a:txBody>
                    <a:bodyPr/>
                    <a:lstStyle/>
                    <a:p>
                      <a:r>
                        <a:rPr lang="en-NZ" dirty="0"/>
                        <a:t>Very high congestion (Standstill)</a:t>
                      </a:r>
                    </a:p>
                  </a:txBody>
                  <a:tcPr/>
                </a:tc>
                <a:tc>
                  <a:txBody>
                    <a:bodyPr/>
                    <a:lstStyle/>
                    <a:p>
                      <a:r>
                        <a:rPr lang="en-NZ" dirty="0"/>
                        <a:t>Medium</a:t>
                      </a:r>
                    </a:p>
                  </a:txBody>
                  <a:tcPr>
                    <a:solidFill>
                      <a:srgbClr val="FFC000"/>
                    </a:solidFill>
                  </a:tcPr>
                </a:tc>
                <a:extLst>
                  <a:ext uri="{0D108BD9-81ED-4DB2-BD59-A6C34878D82A}">
                    <a16:rowId xmlns:a16="http://schemas.microsoft.com/office/drawing/2014/main" val="1337384412"/>
                  </a:ext>
                </a:extLst>
              </a:tr>
              <a:tr h="370840">
                <a:tc>
                  <a:txBody>
                    <a:bodyPr/>
                    <a:lstStyle/>
                    <a:p>
                      <a:r>
                        <a:rPr lang="en-NZ" dirty="0"/>
                        <a:t>High congestion (Slow-moving)</a:t>
                      </a:r>
                    </a:p>
                  </a:txBody>
                  <a:tcPr/>
                </a:tc>
                <a:tc>
                  <a:txBody>
                    <a:bodyPr/>
                    <a:lstStyle/>
                    <a:p>
                      <a:r>
                        <a:rPr lang="en-NZ" dirty="0"/>
                        <a:t>Low</a:t>
                      </a:r>
                    </a:p>
                  </a:txBody>
                  <a:tcPr>
                    <a:solidFill>
                      <a:srgbClr val="C00000"/>
                    </a:solidFill>
                  </a:tcPr>
                </a:tc>
                <a:extLst>
                  <a:ext uri="{0D108BD9-81ED-4DB2-BD59-A6C34878D82A}">
                    <a16:rowId xmlns:a16="http://schemas.microsoft.com/office/drawing/2014/main" val="2722792157"/>
                  </a:ext>
                </a:extLst>
              </a:tr>
              <a:tr h="370840">
                <a:tc>
                  <a:txBody>
                    <a:bodyPr/>
                    <a:lstStyle/>
                    <a:p>
                      <a:r>
                        <a:rPr lang="en-NZ" dirty="0"/>
                        <a:t>Low congestion</a:t>
                      </a:r>
                    </a:p>
                  </a:txBody>
                  <a:tcPr/>
                </a:tc>
                <a:tc>
                  <a:txBody>
                    <a:bodyPr/>
                    <a:lstStyle/>
                    <a:p>
                      <a:r>
                        <a:rPr lang="en-NZ" dirty="0"/>
                        <a:t>Medium</a:t>
                      </a:r>
                    </a:p>
                  </a:txBody>
                  <a:tcPr>
                    <a:solidFill>
                      <a:srgbClr val="FFC000"/>
                    </a:solidFill>
                  </a:tcPr>
                </a:tc>
                <a:extLst>
                  <a:ext uri="{0D108BD9-81ED-4DB2-BD59-A6C34878D82A}">
                    <a16:rowId xmlns:a16="http://schemas.microsoft.com/office/drawing/2014/main" val="3965616513"/>
                  </a:ext>
                </a:extLst>
              </a:tr>
            </a:tbl>
          </a:graphicData>
        </a:graphic>
      </p:graphicFrame>
      <p:sp>
        <p:nvSpPr>
          <p:cNvPr id="3" name="Slide Number Placeholder 2">
            <a:extLst>
              <a:ext uri="{FF2B5EF4-FFF2-40B4-BE49-F238E27FC236}">
                <a16:creationId xmlns:a16="http://schemas.microsoft.com/office/drawing/2014/main" id="{12E3818E-BB27-4468-AE61-0B96F545A44B}"/>
              </a:ext>
            </a:extLst>
          </p:cNvPr>
          <p:cNvSpPr>
            <a:spLocks noGrp="1"/>
          </p:cNvSpPr>
          <p:nvPr>
            <p:ph type="sldNum" sz="quarter" idx="12"/>
          </p:nvPr>
        </p:nvSpPr>
        <p:spPr/>
        <p:txBody>
          <a:bodyPr/>
          <a:lstStyle/>
          <a:p>
            <a:fld id="{BF18C196-3ABE-43C0-9E5E-32D62974A7DC}" type="slidenum">
              <a:rPr lang="en-NZ" smtClean="0"/>
              <a:t>12</a:t>
            </a:fld>
            <a:endParaRPr lang="en-NZ" dirty="0"/>
          </a:p>
        </p:txBody>
      </p:sp>
      <p:sp>
        <p:nvSpPr>
          <p:cNvPr id="5" name="TextBox 4">
            <a:extLst>
              <a:ext uri="{FF2B5EF4-FFF2-40B4-BE49-F238E27FC236}">
                <a16:creationId xmlns:a16="http://schemas.microsoft.com/office/drawing/2014/main" id="{E099F83F-9879-44C1-804F-12B16A50AB4D}"/>
              </a:ext>
            </a:extLst>
          </p:cNvPr>
          <p:cNvSpPr txBox="1"/>
          <p:nvPr/>
        </p:nvSpPr>
        <p:spPr>
          <a:xfrm>
            <a:off x="2032000" y="4859676"/>
            <a:ext cx="8128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Dedicated cycle lanes take priority as High safety</a:t>
            </a:r>
            <a:endParaRPr lang="en-NZ" dirty="0"/>
          </a:p>
        </p:txBody>
      </p:sp>
    </p:spTree>
    <p:extLst>
      <p:ext uri="{BB962C8B-B14F-4D97-AF65-F5344CB8AC3E}">
        <p14:creationId xmlns:p14="http://schemas.microsoft.com/office/powerpoint/2010/main" val="2652240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9230-3152-42FB-A1EA-6BD7E4A88E4C}"/>
              </a:ext>
            </a:extLst>
          </p:cNvPr>
          <p:cNvSpPr>
            <a:spLocks noGrp="1"/>
          </p:cNvSpPr>
          <p:nvPr>
            <p:ph type="title"/>
          </p:nvPr>
        </p:nvSpPr>
        <p:spPr>
          <a:xfrm>
            <a:off x="1484311" y="685800"/>
            <a:ext cx="10018713" cy="1752599"/>
          </a:xfrm>
        </p:spPr>
        <p:txBody>
          <a:bodyPr/>
          <a:lstStyle/>
          <a:p>
            <a:r>
              <a:rPr lang="en-US" dirty="0"/>
              <a:t>Weather</a:t>
            </a:r>
            <a:endParaRPr lang="en-NZ" dirty="0"/>
          </a:p>
        </p:txBody>
      </p:sp>
      <p:sp>
        <p:nvSpPr>
          <p:cNvPr id="3" name="Content Placeholder 2">
            <a:extLst>
              <a:ext uri="{FF2B5EF4-FFF2-40B4-BE49-F238E27FC236}">
                <a16:creationId xmlns:a16="http://schemas.microsoft.com/office/drawing/2014/main" id="{9037C5D5-81F8-49D2-A37A-7462C3DC6C61}"/>
              </a:ext>
            </a:extLst>
          </p:cNvPr>
          <p:cNvSpPr>
            <a:spLocks noGrp="1"/>
          </p:cNvSpPr>
          <p:nvPr>
            <p:ph idx="1"/>
          </p:nvPr>
        </p:nvSpPr>
        <p:spPr>
          <a:xfrm>
            <a:off x="1484310" y="2666999"/>
            <a:ext cx="5504319" cy="3124201"/>
          </a:xfrm>
        </p:spPr>
        <p:txBody>
          <a:bodyPr>
            <a:normAutofit lnSpcReduction="10000"/>
          </a:bodyPr>
          <a:lstStyle/>
          <a:p>
            <a:r>
              <a:rPr lang="en-US" dirty="0"/>
              <a:t>Weather used to provide warnings in case of poor weather conditions</a:t>
            </a:r>
          </a:p>
          <a:p>
            <a:pPr lvl="1"/>
            <a:r>
              <a:rPr lang="en-US" dirty="0"/>
              <a:t>Rain</a:t>
            </a:r>
          </a:p>
          <a:p>
            <a:pPr lvl="1"/>
            <a:r>
              <a:rPr lang="en-US" dirty="0"/>
              <a:t>Headwinds</a:t>
            </a:r>
          </a:p>
          <a:p>
            <a:r>
              <a:rPr lang="en-US" dirty="0"/>
              <a:t>Plentiful real-time and prediction services available</a:t>
            </a:r>
          </a:p>
          <a:p>
            <a:r>
              <a:rPr lang="en-US" dirty="0" err="1"/>
              <a:t>Wunderground</a:t>
            </a:r>
            <a:r>
              <a:rPr lang="en-US" dirty="0"/>
              <a:t> provides these services</a:t>
            </a:r>
          </a:p>
          <a:p>
            <a:endParaRPr lang="en-NZ" dirty="0"/>
          </a:p>
        </p:txBody>
      </p:sp>
      <p:sp>
        <p:nvSpPr>
          <p:cNvPr id="4" name="Slide Number Placeholder 3">
            <a:extLst>
              <a:ext uri="{FF2B5EF4-FFF2-40B4-BE49-F238E27FC236}">
                <a16:creationId xmlns:a16="http://schemas.microsoft.com/office/drawing/2014/main" id="{75AA88DA-E40D-41B5-A19B-34F814E197E0}"/>
              </a:ext>
            </a:extLst>
          </p:cNvPr>
          <p:cNvSpPr>
            <a:spLocks noGrp="1"/>
          </p:cNvSpPr>
          <p:nvPr>
            <p:ph type="sldNum" sz="quarter" idx="12"/>
          </p:nvPr>
        </p:nvSpPr>
        <p:spPr>
          <a:xfrm>
            <a:off x="10951856" y="5867131"/>
            <a:ext cx="551167" cy="365125"/>
          </a:xfrm>
        </p:spPr>
        <p:txBody>
          <a:bodyPr/>
          <a:lstStyle/>
          <a:p>
            <a:fld id="{BF18C196-3ABE-43C0-9E5E-32D62974A7DC}" type="slidenum">
              <a:rPr lang="en-NZ" smtClean="0"/>
              <a:pPr/>
              <a:t>13</a:t>
            </a:fld>
            <a:endParaRPr lang="en-NZ" dirty="0"/>
          </a:p>
        </p:txBody>
      </p:sp>
      <p:pic>
        <p:nvPicPr>
          <p:cNvPr id="4098" name="Picture 2" descr="wundergroundLogo_4c_rev.png (1104Ã658)">
            <a:extLst>
              <a:ext uri="{FF2B5EF4-FFF2-40B4-BE49-F238E27FC236}">
                <a16:creationId xmlns:a16="http://schemas.microsoft.com/office/drawing/2014/main" id="{AE064967-514F-4821-B3EE-5B7124DA23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2835" y="2962275"/>
            <a:ext cx="3394855" cy="202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551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208AF-0A5B-4A9D-9098-4B5FBB904B8C}"/>
              </a:ext>
            </a:extLst>
          </p:cNvPr>
          <p:cNvSpPr>
            <a:spLocks noGrp="1"/>
          </p:cNvSpPr>
          <p:nvPr>
            <p:ph type="title"/>
          </p:nvPr>
        </p:nvSpPr>
        <p:spPr>
          <a:xfrm>
            <a:off x="643467" y="639099"/>
            <a:ext cx="3647493" cy="4965833"/>
          </a:xfrm>
        </p:spPr>
        <p:txBody>
          <a:bodyPr>
            <a:normAutofit/>
          </a:bodyPr>
          <a:lstStyle/>
          <a:p>
            <a:pPr algn="r"/>
            <a:r>
              <a:rPr lang="en-NZ" dirty="0"/>
              <a:t>Our Solution &amp; Evaluation</a:t>
            </a:r>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269D3A-6316-429B-9EB1-1F5C239D28D4}"/>
              </a:ext>
            </a:extLst>
          </p:cNvPr>
          <p:cNvSpPr>
            <a:spLocks noGrp="1"/>
          </p:cNvSpPr>
          <p:nvPr>
            <p:ph idx="1"/>
          </p:nvPr>
        </p:nvSpPr>
        <p:spPr>
          <a:xfrm>
            <a:off x="4979938" y="639099"/>
            <a:ext cx="6591346" cy="4965833"/>
          </a:xfrm>
        </p:spPr>
        <p:txBody>
          <a:bodyPr>
            <a:normAutofit/>
          </a:bodyPr>
          <a:lstStyle/>
          <a:p>
            <a:r>
              <a:rPr lang="en-NZ" dirty="0"/>
              <a:t>Presented by Mehdi</a:t>
            </a:r>
          </a:p>
        </p:txBody>
      </p:sp>
      <p:sp>
        <p:nvSpPr>
          <p:cNvPr id="4" name="Slide Number Placeholder 3">
            <a:extLst>
              <a:ext uri="{FF2B5EF4-FFF2-40B4-BE49-F238E27FC236}">
                <a16:creationId xmlns:a16="http://schemas.microsoft.com/office/drawing/2014/main" id="{DAFE247D-A4AA-4ECC-8B7B-1C19FEF6FBC5}"/>
              </a:ext>
            </a:extLst>
          </p:cNvPr>
          <p:cNvSpPr>
            <a:spLocks noGrp="1"/>
          </p:cNvSpPr>
          <p:nvPr>
            <p:ph type="sldNum" sz="quarter" idx="12"/>
          </p:nvPr>
        </p:nvSpPr>
        <p:spPr>
          <a:xfrm>
            <a:off x="10951856" y="5867131"/>
            <a:ext cx="551167" cy="365125"/>
          </a:xfrm>
        </p:spPr>
        <p:txBody>
          <a:bodyPr>
            <a:normAutofit/>
          </a:bodyPr>
          <a:lstStyle/>
          <a:p>
            <a:pPr>
              <a:spcAft>
                <a:spcPts val="600"/>
              </a:spcAft>
            </a:pPr>
            <a:fld id="{BF18C196-3ABE-43C0-9E5E-32D62974A7DC}" type="slidenum">
              <a:rPr lang="en-NZ" smtClean="0"/>
              <a:pPr>
                <a:spcAft>
                  <a:spcPts val="600"/>
                </a:spcAft>
              </a:pPr>
              <a:t>14</a:t>
            </a:fld>
            <a:endParaRPr lang="en-NZ"/>
          </a:p>
        </p:txBody>
      </p:sp>
    </p:spTree>
    <p:extLst>
      <p:ext uri="{BB962C8B-B14F-4D97-AF65-F5344CB8AC3E}">
        <p14:creationId xmlns:p14="http://schemas.microsoft.com/office/powerpoint/2010/main" val="291574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8AF-0A5B-4A9D-9098-4B5FBB904B8C}"/>
              </a:ext>
            </a:extLst>
          </p:cNvPr>
          <p:cNvSpPr>
            <a:spLocks noGrp="1"/>
          </p:cNvSpPr>
          <p:nvPr>
            <p:ph type="title"/>
          </p:nvPr>
        </p:nvSpPr>
        <p:spPr>
          <a:xfrm>
            <a:off x="1484310" y="0"/>
            <a:ext cx="10381748" cy="1752599"/>
          </a:xfrm>
        </p:spPr>
        <p:txBody>
          <a:bodyPr/>
          <a:lstStyle/>
          <a:p>
            <a:r>
              <a:rPr lang="en-NZ"/>
              <a:t>Our Solution</a:t>
            </a:r>
            <a:endParaRPr lang="en-NZ" dirty="0"/>
          </a:p>
        </p:txBody>
      </p:sp>
      <p:sp>
        <p:nvSpPr>
          <p:cNvPr id="3" name="Content Placeholder 2">
            <a:extLst>
              <a:ext uri="{FF2B5EF4-FFF2-40B4-BE49-F238E27FC236}">
                <a16:creationId xmlns:a16="http://schemas.microsoft.com/office/drawing/2014/main" id="{B2269D3A-6316-429B-9EB1-1F5C239D28D4}"/>
              </a:ext>
            </a:extLst>
          </p:cNvPr>
          <p:cNvSpPr>
            <a:spLocks noGrp="1"/>
          </p:cNvSpPr>
          <p:nvPr>
            <p:ph idx="1"/>
          </p:nvPr>
        </p:nvSpPr>
        <p:spPr>
          <a:xfrm>
            <a:off x="1484310" y="2666999"/>
            <a:ext cx="3817155" cy="3124201"/>
          </a:xfrm>
        </p:spPr>
        <p:txBody>
          <a:bodyPr/>
          <a:lstStyle/>
          <a:p>
            <a:r>
              <a:rPr lang="en-NZ"/>
              <a:t>Mobile route planning application </a:t>
            </a:r>
          </a:p>
          <a:p>
            <a:r>
              <a:rPr lang="en-NZ"/>
              <a:t>Takes </a:t>
            </a:r>
            <a:r>
              <a:rPr lang="en-NZ" b="1"/>
              <a:t>traffic</a:t>
            </a:r>
            <a:r>
              <a:rPr lang="en-NZ"/>
              <a:t> &amp; </a:t>
            </a:r>
            <a:r>
              <a:rPr lang="en-NZ" b="1"/>
              <a:t>weather</a:t>
            </a:r>
            <a:r>
              <a:rPr lang="en-NZ"/>
              <a:t> conditions into account</a:t>
            </a:r>
            <a:endParaRPr lang="en-NZ" dirty="0"/>
          </a:p>
        </p:txBody>
      </p:sp>
      <p:sp>
        <p:nvSpPr>
          <p:cNvPr id="4" name="Slide Number Placeholder 3">
            <a:extLst>
              <a:ext uri="{FF2B5EF4-FFF2-40B4-BE49-F238E27FC236}">
                <a16:creationId xmlns:a16="http://schemas.microsoft.com/office/drawing/2014/main" id="{DAFE247D-A4AA-4ECC-8B7B-1C19FEF6FBC5}"/>
              </a:ext>
            </a:extLst>
          </p:cNvPr>
          <p:cNvSpPr>
            <a:spLocks noGrp="1"/>
          </p:cNvSpPr>
          <p:nvPr>
            <p:ph type="sldNum" sz="quarter" idx="12"/>
          </p:nvPr>
        </p:nvSpPr>
        <p:spPr>
          <a:xfrm>
            <a:off x="11640833" y="6492875"/>
            <a:ext cx="551167" cy="365125"/>
          </a:xfrm>
        </p:spPr>
        <p:txBody>
          <a:bodyPr/>
          <a:lstStyle/>
          <a:p>
            <a:fld id="{BF18C196-3ABE-43C0-9E5E-32D62974A7DC}" type="slidenum">
              <a:rPr lang="en-NZ" smtClean="0"/>
              <a:t>15</a:t>
            </a:fld>
            <a:endParaRPr lang="en-NZ"/>
          </a:p>
        </p:txBody>
      </p:sp>
      <p:pic>
        <p:nvPicPr>
          <p:cNvPr id="6" name="Picture 5" descr="Screen of a cell phone&#10;&#10;Description generated with high confidence">
            <a:extLst>
              <a:ext uri="{FF2B5EF4-FFF2-40B4-BE49-F238E27FC236}">
                <a16:creationId xmlns:a16="http://schemas.microsoft.com/office/drawing/2014/main" id="{BABE01F1-62A2-4959-9696-1A1477C463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583" t="5543" r="26633" b="7416"/>
          <a:stretch/>
        </p:blipFill>
        <p:spPr>
          <a:xfrm>
            <a:off x="5908271" y="1407559"/>
            <a:ext cx="2752252" cy="5242815"/>
          </a:xfrm>
          <a:prstGeom prst="rect">
            <a:avLst/>
          </a:prstGeom>
        </p:spPr>
      </p:pic>
      <p:pic>
        <p:nvPicPr>
          <p:cNvPr id="8" name="Picture 7" descr="Screen of a cell phone&#10;&#10;Description generated with high confidence">
            <a:extLst>
              <a:ext uri="{FF2B5EF4-FFF2-40B4-BE49-F238E27FC236}">
                <a16:creationId xmlns:a16="http://schemas.microsoft.com/office/drawing/2014/main" id="{1A1F5B84-0F5E-4404-B0A1-DE7B6392F2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480" t="6632" r="27237" b="7183"/>
          <a:stretch/>
        </p:blipFill>
        <p:spPr>
          <a:xfrm>
            <a:off x="9057533" y="1487269"/>
            <a:ext cx="2647572" cy="5163105"/>
          </a:xfrm>
          <a:prstGeom prst="rect">
            <a:avLst/>
          </a:prstGeom>
        </p:spPr>
      </p:pic>
    </p:spTree>
    <p:extLst>
      <p:ext uri="{BB962C8B-B14F-4D97-AF65-F5344CB8AC3E}">
        <p14:creationId xmlns:p14="http://schemas.microsoft.com/office/powerpoint/2010/main" val="2864252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C27B-2E92-49D2-8925-65DBC7AFAD1D}"/>
              </a:ext>
            </a:extLst>
          </p:cNvPr>
          <p:cNvSpPr>
            <a:spLocks noGrp="1"/>
          </p:cNvSpPr>
          <p:nvPr>
            <p:ph type="title"/>
          </p:nvPr>
        </p:nvSpPr>
        <p:spPr/>
        <p:txBody>
          <a:bodyPr/>
          <a:lstStyle/>
          <a:p>
            <a:r>
              <a:rPr lang="en-NZ" dirty="0"/>
              <a:t>Features</a:t>
            </a:r>
          </a:p>
        </p:txBody>
      </p:sp>
      <p:sp>
        <p:nvSpPr>
          <p:cNvPr id="3" name="Content Placeholder 2">
            <a:extLst>
              <a:ext uri="{FF2B5EF4-FFF2-40B4-BE49-F238E27FC236}">
                <a16:creationId xmlns:a16="http://schemas.microsoft.com/office/drawing/2014/main" id="{4D657427-C619-4C6F-8AD1-906FBF357BFC}"/>
              </a:ext>
            </a:extLst>
          </p:cNvPr>
          <p:cNvSpPr>
            <a:spLocks noGrp="1"/>
          </p:cNvSpPr>
          <p:nvPr>
            <p:ph idx="1"/>
          </p:nvPr>
        </p:nvSpPr>
        <p:spPr>
          <a:xfrm>
            <a:off x="2277634" y="2666999"/>
            <a:ext cx="9225389" cy="3124201"/>
          </a:xfrm>
        </p:spPr>
        <p:txBody>
          <a:bodyPr>
            <a:normAutofit fontScale="77500" lnSpcReduction="20000"/>
          </a:bodyPr>
          <a:lstStyle/>
          <a:p>
            <a:r>
              <a:rPr lang="en-NZ" dirty="0"/>
              <a:t>Safe Commute Planning</a:t>
            </a:r>
          </a:p>
          <a:p>
            <a:pPr lvl="1"/>
            <a:r>
              <a:rPr lang="en-NZ" dirty="0"/>
              <a:t>Shortest Path with Traffic taken into account</a:t>
            </a:r>
          </a:p>
          <a:p>
            <a:pPr lvl="1"/>
            <a:r>
              <a:rPr lang="en-NZ" dirty="0"/>
              <a:t>Weather warnings – </a:t>
            </a:r>
            <a:r>
              <a:rPr lang="en-NZ" dirty="0" err="1"/>
              <a:t>eg</a:t>
            </a:r>
            <a:r>
              <a:rPr lang="en-NZ" dirty="0"/>
              <a:t> Rain, Low visibility and Headwind</a:t>
            </a:r>
          </a:p>
          <a:p>
            <a:pPr lvl="1"/>
            <a:r>
              <a:rPr lang="en-NZ" dirty="0"/>
              <a:t>Cycleways take priority</a:t>
            </a:r>
          </a:p>
          <a:p>
            <a:r>
              <a:rPr lang="en-NZ" dirty="0"/>
              <a:t>Safe Exercise Planning</a:t>
            </a:r>
          </a:p>
          <a:p>
            <a:pPr lvl="1"/>
            <a:r>
              <a:rPr lang="en-NZ" dirty="0"/>
              <a:t>Takes you on a safe loop</a:t>
            </a:r>
          </a:p>
          <a:p>
            <a:r>
              <a:rPr lang="en-NZ" dirty="0"/>
              <a:t>Machine Learning</a:t>
            </a:r>
          </a:p>
          <a:p>
            <a:pPr lvl="1"/>
            <a:r>
              <a:rPr lang="en-NZ" dirty="0"/>
              <a:t>App learns &amp; predicts congestion</a:t>
            </a:r>
          </a:p>
          <a:p>
            <a:pPr lvl="1"/>
            <a:r>
              <a:rPr lang="en-NZ" dirty="0"/>
              <a:t>Provides warnings on unsafe travel periods for common routes</a:t>
            </a:r>
          </a:p>
          <a:p>
            <a:pPr lvl="1"/>
            <a:endParaRPr lang="en-NZ" dirty="0"/>
          </a:p>
        </p:txBody>
      </p:sp>
      <p:sp>
        <p:nvSpPr>
          <p:cNvPr id="4" name="Slide Number Placeholder 3">
            <a:extLst>
              <a:ext uri="{FF2B5EF4-FFF2-40B4-BE49-F238E27FC236}">
                <a16:creationId xmlns:a16="http://schemas.microsoft.com/office/drawing/2014/main" id="{A77BC72D-43B2-46D0-87F5-917FCF2EB92E}"/>
              </a:ext>
            </a:extLst>
          </p:cNvPr>
          <p:cNvSpPr>
            <a:spLocks noGrp="1"/>
          </p:cNvSpPr>
          <p:nvPr>
            <p:ph type="sldNum" sz="quarter" idx="12"/>
          </p:nvPr>
        </p:nvSpPr>
        <p:spPr/>
        <p:txBody>
          <a:bodyPr/>
          <a:lstStyle/>
          <a:p>
            <a:fld id="{BF18C196-3ABE-43C0-9E5E-32D62974A7DC}" type="slidenum">
              <a:rPr lang="en-NZ" smtClean="0"/>
              <a:t>16</a:t>
            </a:fld>
            <a:endParaRPr lang="en-NZ"/>
          </a:p>
        </p:txBody>
      </p:sp>
      <p:pic>
        <p:nvPicPr>
          <p:cNvPr id="6" name="Picture 5">
            <a:extLst>
              <a:ext uri="{FF2B5EF4-FFF2-40B4-BE49-F238E27FC236}">
                <a16:creationId xmlns:a16="http://schemas.microsoft.com/office/drawing/2014/main" id="{05B5FB8B-1525-41E0-91D6-4661651BBCAC}"/>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667" b="95111" l="9778" r="89778">
                        <a14:foregroundMark x1="50667" y1="11111" x2="50667" y2="11111"/>
                        <a14:foregroundMark x1="53333" y1="6222" x2="53333" y2="6222"/>
                        <a14:foregroundMark x1="34222" y1="3111" x2="34222" y2="3111"/>
                        <a14:foregroundMark x1="34222" y1="94222" x2="34222" y2="94222"/>
                        <a14:foregroundMark x1="66667" y1="95111" x2="66667" y2="95111"/>
                      </a14:backgroundRemoval>
                    </a14:imgEffect>
                  </a14:imgLayer>
                </a14:imgProps>
              </a:ext>
              <a:ext uri="{28A0092B-C50C-407E-A947-70E740481C1C}">
                <a14:useLocalDpi xmlns:a14="http://schemas.microsoft.com/office/drawing/2010/main" val="0"/>
              </a:ext>
            </a:extLst>
          </a:blip>
          <a:stretch>
            <a:fillRect/>
          </a:stretch>
        </p:blipFill>
        <p:spPr>
          <a:xfrm>
            <a:off x="1363655" y="3556807"/>
            <a:ext cx="869683" cy="869683"/>
          </a:xfrm>
          <a:prstGeom prst="rect">
            <a:avLst/>
          </a:prstGeom>
        </p:spPr>
      </p:pic>
      <p:pic>
        <p:nvPicPr>
          <p:cNvPr id="8" name="Picture 7">
            <a:extLst>
              <a:ext uri="{FF2B5EF4-FFF2-40B4-BE49-F238E27FC236}">
                <a16:creationId xmlns:a16="http://schemas.microsoft.com/office/drawing/2014/main" id="{ED329597-F791-4C9B-9FC6-53AF671EFD85}"/>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4193" b="97379" l="2551" r="96939">
                        <a14:foregroundMark x1="9082" y1="52621" x2="9082" y2="52621"/>
                        <a14:foregroundMark x1="3061" y1="52621" x2="3061" y2="52621"/>
                        <a14:foregroundMark x1="61837" y1="9644" x2="61837" y2="9644"/>
                        <a14:foregroundMark x1="60714" y1="4193" x2="60714" y2="4193"/>
                        <a14:foregroundMark x1="96939" y1="38155" x2="96939" y2="38155"/>
                        <a14:foregroundMark x1="82041" y1="92034" x2="82041" y2="92034"/>
                        <a14:foregroundMark x1="82041" y1="97379" x2="82041" y2="97379"/>
                      </a14:backgroundRemoval>
                    </a14:imgEffect>
                  </a14:imgLayer>
                </a14:imgProps>
              </a:ext>
              <a:ext uri="{28A0092B-C50C-407E-A947-70E740481C1C}">
                <a14:useLocalDpi xmlns:a14="http://schemas.microsoft.com/office/drawing/2010/main" val="0"/>
              </a:ext>
            </a:extLst>
          </a:blip>
          <a:stretch>
            <a:fillRect/>
          </a:stretch>
        </p:blipFill>
        <p:spPr>
          <a:xfrm>
            <a:off x="1363656" y="2566206"/>
            <a:ext cx="886308" cy="862794"/>
          </a:xfrm>
          <a:prstGeom prst="rect">
            <a:avLst/>
          </a:prstGeom>
        </p:spPr>
      </p:pic>
      <p:pic>
        <p:nvPicPr>
          <p:cNvPr id="10" name="Picture 9">
            <a:extLst>
              <a:ext uri="{FF2B5EF4-FFF2-40B4-BE49-F238E27FC236}">
                <a16:creationId xmlns:a16="http://schemas.microsoft.com/office/drawing/2014/main" id="{14ED9F82-36C9-4852-9EE1-099F8E38B548}"/>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GlowEdges/>
                    </a14:imgEffect>
                    <a14:imgEffect>
                      <a14:saturation sat="299000"/>
                    </a14:imgEffect>
                  </a14:imgLayer>
                </a14:imgProps>
              </a:ext>
              <a:ext uri="{28A0092B-C50C-407E-A947-70E740481C1C}">
                <a14:useLocalDpi xmlns:a14="http://schemas.microsoft.com/office/drawing/2010/main" val="0"/>
              </a:ext>
            </a:extLst>
          </a:blip>
          <a:stretch>
            <a:fillRect/>
          </a:stretch>
        </p:blipFill>
        <p:spPr>
          <a:xfrm>
            <a:off x="1358844" y="4655090"/>
            <a:ext cx="918790" cy="735333"/>
          </a:xfrm>
          <a:prstGeom prst="rect">
            <a:avLst/>
          </a:prstGeom>
        </p:spPr>
      </p:pic>
    </p:spTree>
    <p:extLst>
      <p:ext uri="{BB962C8B-B14F-4D97-AF65-F5344CB8AC3E}">
        <p14:creationId xmlns:p14="http://schemas.microsoft.com/office/powerpoint/2010/main" val="3068524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24494"/>
            <a:ext cx="10018713" cy="1752599"/>
          </a:xfrm>
        </p:spPr>
        <p:txBody>
          <a:bodyPr/>
          <a:lstStyle/>
          <a:p>
            <a:r>
              <a:rPr lang="en-US" dirty="0"/>
              <a:t>Our Solution (Architecture)</a:t>
            </a:r>
            <a:endParaRPr lang="en-NZ"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299" y="1845655"/>
            <a:ext cx="8772525" cy="4295775"/>
          </a:xfrm>
          <a:prstGeom prst="rect">
            <a:avLst/>
          </a:prstGeom>
        </p:spPr>
      </p:pic>
      <p:sp>
        <p:nvSpPr>
          <p:cNvPr id="4" name="TextBox 3">
            <a:extLst>
              <a:ext uri="{FF2B5EF4-FFF2-40B4-BE49-F238E27FC236}">
                <a16:creationId xmlns:a16="http://schemas.microsoft.com/office/drawing/2014/main" id="{22932DAE-A4B0-4DEE-B7BE-3012E8BC91A2}"/>
              </a:ext>
            </a:extLst>
          </p:cNvPr>
          <p:cNvSpPr txBox="1"/>
          <p:nvPr/>
        </p:nvSpPr>
        <p:spPr>
          <a:xfrm>
            <a:off x="9619359" y="3228922"/>
            <a:ext cx="1657004" cy="369332"/>
          </a:xfrm>
          <a:prstGeom prst="rect">
            <a:avLst/>
          </a:prstGeom>
          <a:noFill/>
        </p:spPr>
        <p:txBody>
          <a:bodyPr wrap="square" rtlCol="0">
            <a:spAutoFit/>
          </a:bodyPr>
          <a:lstStyle/>
          <a:p>
            <a:r>
              <a:rPr lang="en-US" dirty="0"/>
              <a:t>Cloud</a:t>
            </a:r>
          </a:p>
        </p:txBody>
      </p:sp>
      <p:sp>
        <p:nvSpPr>
          <p:cNvPr id="5" name="TextBox 4">
            <a:extLst>
              <a:ext uri="{FF2B5EF4-FFF2-40B4-BE49-F238E27FC236}">
                <a16:creationId xmlns:a16="http://schemas.microsoft.com/office/drawing/2014/main" id="{23AA7D1D-9F17-4162-AD06-16C3E91BA849}"/>
              </a:ext>
            </a:extLst>
          </p:cNvPr>
          <p:cNvSpPr txBox="1"/>
          <p:nvPr/>
        </p:nvSpPr>
        <p:spPr>
          <a:xfrm>
            <a:off x="9193810" y="5680361"/>
            <a:ext cx="1657004" cy="369332"/>
          </a:xfrm>
          <a:prstGeom prst="rect">
            <a:avLst/>
          </a:prstGeom>
          <a:noFill/>
        </p:spPr>
        <p:txBody>
          <a:bodyPr wrap="square" rtlCol="0">
            <a:spAutoFit/>
          </a:bodyPr>
          <a:lstStyle/>
          <a:p>
            <a:r>
              <a:rPr lang="en-US" dirty="0"/>
              <a:t>Mobile App</a:t>
            </a:r>
          </a:p>
        </p:txBody>
      </p:sp>
      <p:sp>
        <p:nvSpPr>
          <p:cNvPr id="6" name="Slide Number Placeholder 5">
            <a:extLst>
              <a:ext uri="{FF2B5EF4-FFF2-40B4-BE49-F238E27FC236}">
                <a16:creationId xmlns:a16="http://schemas.microsoft.com/office/drawing/2014/main" id="{AA8C4298-485B-4FB7-AD53-9A4328F5C1FD}"/>
              </a:ext>
            </a:extLst>
          </p:cNvPr>
          <p:cNvSpPr>
            <a:spLocks noGrp="1"/>
          </p:cNvSpPr>
          <p:nvPr>
            <p:ph type="sldNum" sz="quarter" idx="12"/>
          </p:nvPr>
        </p:nvSpPr>
        <p:spPr/>
        <p:txBody>
          <a:bodyPr/>
          <a:lstStyle/>
          <a:p>
            <a:fld id="{BF18C196-3ABE-43C0-9E5E-32D62974A7DC}" type="slidenum">
              <a:rPr lang="en-NZ" smtClean="0"/>
              <a:t>17</a:t>
            </a:fld>
            <a:endParaRPr lang="en-NZ"/>
          </a:p>
        </p:txBody>
      </p:sp>
    </p:spTree>
    <p:extLst>
      <p:ext uri="{BB962C8B-B14F-4D97-AF65-F5344CB8AC3E}">
        <p14:creationId xmlns:p14="http://schemas.microsoft.com/office/powerpoint/2010/main" val="807688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3AE710-7D3C-454B-82CF-49B0093E9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039CC2B4-028D-4241-812D-86DEFC665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BD80026-6F01-4374-99AB-B1FEA7B3EC09}"/>
              </a:ext>
            </a:extLst>
          </p:cNvPr>
          <p:cNvSpPr>
            <a:spLocks noGrp="1"/>
          </p:cNvSpPr>
          <p:nvPr>
            <p:ph type="title"/>
          </p:nvPr>
        </p:nvSpPr>
        <p:spPr>
          <a:xfrm>
            <a:off x="535021" y="685800"/>
            <a:ext cx="2639962" cy="5105400"/>
          </a:xfrm>
        </p:spPr>
        <p:txBody>
          <a:bodyPr>
            <a:normAutofit/>
          </a:bodyPr>
          <a:lstStyle/>
          <a:p>
            <a:r>
              <a:rPr lang="en-NZ">
                <a:solidFill>
                  <a:srgbClr val="FFFFFF"/>
                </a:solidFill>
              </a:rPr>
              <a:t>Algorithm</a:t>
            </a:r>
          </a:p>
        </p:txBody>
      </p:sp>
      <p:grpSp>
        <p:nvGrpSpPr>
          <p:cNvPr id="30" name="Group 29">
            <a:extLst>
              <a:ext uri="{FF2B5EF4-FFF2-40B4-BE49-F238E27FC236}">
                <a16:creationId xmlns:a16="http://schemas.microsoft.com/office/drawing/2014/main" id="{CA13242B-E02E-4DE0-859A-2A46B775FB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1" name="Freeform 6">
              <a:extLst>
                <a:ext uri="{FF2B5EF4-FFF2-40B4-BE49-F238E27FC236}">
                  <a16:creationId xmlns:a16="http://schemas.microsoft.com/office/drawing/2014/main" id="{5ACFC104-86F4-4D49-B858-F1CA03353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2" name="Freeform 7">
              <a:extLst>
                <a:ext uri="{FF2B5EF4-FFF2-40B4-BE49-F238E27FC236}">
                  <a16:creationId xmlns:a16="http://schemas.microsoft.com/office/drawing/2014/main" id="{80627160-C0E1-4BB7-AA86-D39CB7E79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3" name="Freeform 8">
              <a:extLst>
                <a:ext uri="{FF2B5EF4-FFF2-40B4-BE49-F238E27FC236}">
                  <a16:creationId xmlns:a16="http://schemas.microsoft.com/office/drawing/2014/main" id="{F9C4CF4B-A323-44D9-9FEE-90EFE1D06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4" name="Freeform 9">
              <a:extLst>
                <a:ext uri="{FF2B5EF4-FFF2-40B4-BE49-F238E27FC236}">
                  <a16:creationId xmlns:a16="http://schemas.microsoft.com/office/drawing/2014/main" id="{13E2B3A4-22DB-49DD-A716-388DEC5F8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5" name="Freeform 10">
              <a:extLst>
                <a:ext uri="{FF2B5EF4-FFF2-40B4-BE49-F238E27FC236}">
                  <a16:creationId xmlns:a16="http://schemas.microsoft.com/office/drawing/2014/main" id="{337CB09C-5543-4330-8C3D-354519D8D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6" name="Freeform 11">
              <a:extLst>
                <a:ext uri="{FF2B5EF4-FFF2-40B4-BE49-F238E27FC236}">
                  <a16:creationId xmlns:a16="http://schemas.microsoft.com/office/drawing/2014/main" id="{F54B39E1-DFCE-43D0-80F5-D9256E47D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Slide Number Placeholder 3">
            <a:extLst>
              <a:ext uri="{FF2B5EF4-FFF2-40B4-BE49-F238E27FC236}">
                <a16:creationId xmlns:a16="http://schemas.microsoft.com/office/drawing/2014/main" id="{999C886B-8892-4308-8753-69CEFDF376D9}"/>
              </a:ext>
            </a:extLst>
          </p:cNvPr>
          <p:cNvSpPr>
            <a:spLocks noGrp="1"/>
          </p:cNvSpPr>
          <p:nvPr>
            <p:ph type="sldNum" sz="quarter" idx="12"/>
          </p:nvPr>
        </p:nvSpPr>
        <p:spPr>
          <a:xfrm>
            <a:off x="10951856" y="5867131"/>
            <a:ext cx="551167" cy="365125"/>
          </a:xfrm>
        </p:spPr>
        <p:txBody>
          <a:bodyPr>
            <a:normAutofit/>
          </a:bodyPr>
          <a:lstStyle/>
          <a:p>
            <a:pPr>
              <a:spcAft>
                <a:spcPts val="600"/>
              </a:spcAft>
            </a:pPr>
            <a:fld id="{BF18C196-3ABE-43C0-9E5E-32D62974A7DC}" type="slidenum">
              <a:rPr lang="en-NZ" smtClean="0"/>
              <a:pPr>
                <a:spcAft>
                  <a:spcPts val="600"/>
                </a:spcAft>
              </a:pPr>
              <a:t>18</a:t>
            </a:fld>
            <a:endParaRPr lang="en-NZ"/>
          </a:p>
        </p:txBody>
      </p:sp>
      <p:graphicFrame>
        <p:nvGraphicFramePr>
          <p:cNvPr id="7" name="Content Placeholder 2">
            <a:extLst>
              <a:ext uri="{FF2B5EF4-FFF2-40B4-BE49-F238E27FC236}">
                <a16:creationId xmlns:a16="http://schemas.microsoft.com/office/drawing/2014/main" id="{81E8AF59-88FA-4788-AE87-9F5FED817225}"/>
              </a:ext>
            </a:extLst>
          </p:cNvPr>
          <p:cNvGraphicFramePr>
            <a:graphicFrameLocks noGrp="1"/>
          </p:cNvGraphicFramePr>
          <p:nvPr>
            <p:ph idx="1"/>
            <p:extLst>
              <p:ext uri="{D42A27DB-BD31-4B8C-83A1-F6EECF244321}">
                <p14:modId xmlns:p14="http://schemas.microsoft.com/office/powerpoint/2010/main" val="318361286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0888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60706" y="685800"/>
            <a:ext cx="9742318" cy="1752599"/>
          </a:xfrm>
        </p:spPr>
        <p:txBody>
          <a:bodyPr>
            <a:normAutofit/>
          </a:bodyPr>
          <a:lstStyle/>
          <a:p>
            <a:r>
              <a:rPr lang="en-US" dirty="0"/>
              <a:t>Expected Outcome</a:t>
            </a:r>
            <a:endParaRPr lang="en-NZ" dirty="0"/>
          </a:p>
        </p:txBody>
      </p:sp>
      <p:sp>
        <p:nvSpPr>
          <p:cNvPr id="4" name="Slide Number Placeholder 3">
            <a:extLst>
              <a:ext uri="{FF2B5EF4-FFF2-40B4-BE49-F238E27FC236}">
                <a16:creationId xmlns:a16="http://schemas.microsoft.com/office/drawing/2014/main" id="{DCC472AB-14D7-4E4A-ADE8-EB2235F44DF1}"/>
              </a:ext>
            </a:extLst>
          </p:cNvPr>
          <p:cNvSpPr>
            <a:spLocks noGrp="1"/>
          </p:cNvSpPr>
          <p:nvPr>
            <p:ph type="sldNum" sz="quarter" idx="12"/>
          </p:nvPr>
        </p:nvSpPr>
        <p:spPr>
          <a:xfrm>
            <a:off x="10951856" y="5867131"/>
            <a:ext cx="551167" cy="365125"/>
          </a:xfrm>
        </p:spPr>
        <p:txBody>
          <a:bodyPr>
            <a:normAutofit/>
          </a:bodyPr>
          <a:lstStyle/>
          <a:p>
            <a:pPr>
              <a:spcAft>
                <a:spcPts val="600"/>
              </a:spcAft>
            </a:pPr>
            <a:fld id="{BF18C196-3ABE-43C0-9E5E-32D62974A7DC}" type="slidenum">
              <a:rPr lang="en-NZ" smtClean="0"/>
              <a:pPr>
                <a:spcAft>
                  <a:spcPts val="600"/>
                </a:spcAft>
              </a:pPr>
              <a:t>19</a:t>
            </a:fld>
            <a:endParaRPr lang="en-NZ"/>
          </a:p>
        </p:txBody>
      </p:sp>
      <p:graphicFrame>
        <p:nvGraphicFramePr>
          <p:cNvPr id="6" name="Content Placeholder 2">
            <a:extLst>
              <a:ext uri="{FF2B5EF4-FFF2-40B4-BE49-F238E27FC236}">
                <a16:creationId xmlns:a16="http://schemas.microsoft.com/office/drawing/2014/main" id="{D88D81FA-071E-462D-8C1A-25A4B818F696}"/>
              </a:ext>
            </a:extLst>
          </p:cNvPr>
          <p:cNvGraphicFramePr>
            <a:graphicFrameLocks noGrp="1"/>
          </p:cNvGraphicFramePr>
          <p:nvPr>
            <p:ph idx="1"/>
            <p:extLst>
              <p:ext uri="{D42A27DB-BD31-4B8C-83A1-F6EECF244321}">
                <p14:modId xmlns:p14="http://schemas.microsoft.com/office/powerpoint/2010/main" val="1456027464"/>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3296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inequalitybyinteriordesign.files.wordpress.com/2013/03/screen-shot-2013-03-13-at-10-47-41-am.png">
            <a:extLst>
              <a:ext uri="{FF2B5EF4-FFF2-40B4-BE49-F238E27FC236}">
                <a16:creationId xmlns:a16="http://schemas.microsoft.com/office/drawing/2014/main" id="{1B3677DB-50CF-4BB2-8F78-C679F6D102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28" r="32794" b="-1"/>
          <a:stretch/>
        </p:blipFill>
        <p:spPr bwMode="auto">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a:extLst>
            <a:ext uri="{909E8E84-426E-40DD-AFC4-6F175D3DCCD1}">
              <a14:hiddenFill xmlns:a14="http://schemas.microsoft.com/office/drawing/2010/main">
                <a:solidFill>
                  <a:srgbClr val="FFFFFF"/>
                </a:solidFill>
              </a14:hiddenFill>
            </a:ext>
          </a:extLst>
        </p:spPr>
      </p:pic>
      <p:grpSp>
        <p:nvGrpSpPr>
          <p:cNvPr id="193" name="Group 192">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94"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5"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6"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7"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8"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9"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972080" y="685800"/>
            <a:ext cx="5260680" cy="1752599"/>
          </a:xfrm>
        </p:spPr>
        <p:txBody>
          <a:bodyPr>
            <a:normAutofit/>
          </a:bodyPr>
          <a:lstStyle/>
          <a:p>
            <a:pPr algn="l"/>
            <a:r>
              <a:rPr lang="en-US" dirty="0"/>
              <a:t>Introduction</a:t>
            </a:r>
            <a:endParaRPr lang="en-NZ" dirty="0"/>
          </a:p>
        </p:txBody>
      </p:sp>
      <p:sp>
        <p:nvSpPr>
          <p:cNvPr id="3" name="Content Placeholder 2"/>
          <p:cNvSpPr>
            <a:spLocks noGrp="1"/>
          </p:cNvSpPr>
          <p:nvPr>
            <p:ph idx="1"/>
          </p:nvPr>
        </p:nvSpPr>
        <p:spPr>
          <a:xfrm>
            <a:off x="643468" y="2666999"/>
            <a:ext cx="5260680" cy="3124201"/>
          </a:xfrm>
        </p:spPr>
        <p:txBody>
          <a:bodyPr>
            <a:normAutofit/>
          </a:bodyPr>
          <a:lstStyle/>
          <a:p>
            <a:r>
              <a:rPr lang="en-US" sz="2000" dirty="0"/>
              <a:t>62%</a:t>
            </a:r>
            <a:r>
              <a:rPr lang="en-US" sz="2000" baseline="30000" dirty="0"/>
              <a:t>[1]</a:t>
            </a:r>
            <a:r>
              <a:rPr lang="en-US" sz="2000" dirty="0"/>
              <a:t> increase in popularity of cycling</a:t>
            </a:r>
          </a:p>
          <a:p>
            <a:pPr lvl="1"/>
            <a:r>
              <a:rPr lang="en-US" dirty="0"/>
              <a:t>Increasing due to ridesharing services such as ONZO</a:t>
            </a:r>
          </a:p>
          <a:p>
            <a:pPr lvl="1"/>
            <a:r>
              <a:rPr lang="en-US" dirty="0"/>
              <a:t>E-Bikes</a:t>
            </a:r>
          </a:p>
          <a:p>
            <a:r>
              <a:rPr lang="en-US" sz="2000" dirty="0"/>
              <a:t>Increase in traffic congestion</a:t>
            </a:r>
            <a:r>
              <a:rPr lang="en-US" sz="2000" baseline="30000" dirty="0"/>
              <a:t>[2]</a:t>
            </a:r>
            <a:r>
              <a:rPr lang="en-US" sz="2000" dirty="0"/>
              <a:t> </a:t>
            </a:r>
          </a:p>
          <a:p>
            <a:pPr lvl="1"/>
            <a:r>
              <a:rPr lang="en-US" dirty="0"/>
              <a:t>Due to increasing population</a:t>
            </a:r>
          </a:p>
        </p:txBody>
      </p:sp>
      <p:sp>
        <p:nvSpPr>
          <p:cNvPr id="6" name="Slide Number Placeholder 5">
            <a:extLst>
              <a:ext uri="{FF2B5EF4-FFF2-40B4-BE49-F238E27FC236}">
                <a16:creationId xmlns:a16="http://schemas.microsoft.com/office/drawing/2014/main" id="{01313996-3070-4F45-831A-A8E8A6C47621}"/>
              </a:ext>
            </a:extLst>
          </p:cNvPr>
          <p:cNvSpPr>
            <a:spLocks noGrp="1"/>
          </p:cNvSpPr>
          <p:nvPr>
            <p:ph type="sldNum" sz="quarter" idx="12"/>
          </p:nvPr>
        </p:nvSpPr>
        <p:spPr>
          <a:xfrm>
            <a:off x="11331475" y="6327570"/>
            <a:ext cx="551167" cy="365125"/>
          </a:xfrm>
        </p:spPr>
        <p:txBody>
          <a:bodyPr>
            <a:normAutofit/>
          </a:bodyPr>
          <a:lstStyle/>
          <a:p>
            <a:pPr>
              <a:spcAft>
                <a:spcPts val="600"/>
              </a:spcAft>
            </a:pPr>
            <a:fld id="{BF18C196-3ABE-43C0-9E5E-32D62974A7DC}" type="slidenum">
              <a:rPr lang="en-NZ" smtClean="0"/>
              <a:pPr>
                <a:spcAft>
                  <a:spcPts val="600"/>
                </a:spcAft>
              </a:pPr>
              <a:t>2</a:t>
            </a:fld>
            <a:endParaRPr lang="en-NZ" dirty="0"/>
          </a:p>
        </p:txBody>
      </p:sp>
      <p:sp>
        <p:nvSpPr>
          <p:cNvPr id="7" name="Footer Placeholder 6">
            <a:extLst>
              <a:ext uri="{FF2B5EF4-FFF2-40B4-BE49-F238E27FC236}">
                <a16:creationId xmlns:a16="http://schemas.microsoft.com/office/drawing/2014/main" id="{78196D4B-D835-4CA0-9240-F2B34C0FF601}"/>
              </a:ext>
            </a:extLst>
          </p:cNvPr>
          <p:cNvSpPr>
            <a:spLocks noGrp="1"/>
          </p:cNvSpPr>
          <p:nvPr>
            <p:ph type="ftr" sz="quarter" idx="11"/>
          </p:nvPr>
        </p:nvSpPr>
        <p:spPr>
          <a:xfrm>
            <a:off x="202683" y="6200776"/>
            <a:ext cx="7084177" cy="365125"/>
          </a:xfrm>
        </p:spPr>
        <p:txBody>
          <a:bodyPr/>
          <a:lstStyle/>
          <a:p>
            <a:r>
              <a:rPr lang="en-US" dirty="0"/>
              <a:t>[1] A. Transport, “The </a:t>
            </a:r>
            <a:r>
              <a:rPr lang="en-US" dirty="0" err="1"/>
              <a:t>auckland</a:t>
            </a:r>
            <a:r>
              <a:rPr lang="en-US" dirty="0"/>
              <a:t> cycling account.” [Online]. Available: https://at.govt.nz/cycling-walking/research-monitoring/ </a:t>
            </a:r>
          </a:p>
          <a:p>
            <a:r>
              <a:rPr lang="en-US" dirty="0"/>
              <a:t>[2] A. Transport, “Traffic counts.” [Online]. Available: https://at.govt.nz/about-us/reports-publications/traffic-counts/</a:t>
            </a:r>
            <a:endParaRPr lang="en-NZ" dirty="0"/>
          </a:p>
        </p:txBody>
      </p:sp>
    </p:spTree>
    <p:extLst>
      <p:ext uri="{BB962C8B-B14F-4D97-AF65-F5344CB8AC3E}">
        <p14:creationId xmlns:p14="http://schemas.microsoft.com/office/powerpoint/2010/main" val="3415469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9FC0E-D7A2-46C0-9E4D-4B27E7ACFF4D}"/>
              </a:ext>
            </a:extLst>
          </p:cNvPr>
          <p:cNvPicPr>
            <a:picLocks noChangeAspect="1"/>
          </p:cNvPicPr>
          <p:nvPr/>
        </p:nvPicPr>
        <p:blipFill>
          <a:blip r:embed="rId3"/>
          <a:stretch>
            <a:fillRect/>
          </a:stretch>
        </p:blipFill>
        <p:spPr>
          <a:xfrm>
            <a:off x="0" y="0"/>
            <a:ext cx="4658544" cy="3448451"/>
          </a:xfrm>
          <a:prstGeom prst="rect">
            <a:avLst/>
          </a:prstGeom>
        </p:spPr>
      </p:pic>
      <p:sp>
        <p:nvSpPr>
          <p:cNvPr id="6" name="Rectangle 5">
            <a:extLst>
              <a:ext uri="{FF2B5EF4-FFF2-40B4-BE49-F238E27FC236}">
                <a16:creationId xmlns:a16="http://schemas.microsoft.com/office/drawing/2014/main" id="{B500D8AE-3372-4946-9E66-05CC1ECDE0BB}"/>
              </a:ext>
            </a:extLst>
          </p:cNvPr>
          <p:cNvSpPr/>
          <p:nvPr/>
        </p:nvSpPr>
        <p:spPr>
          <a:xfrm>
            <a:off x="3048000" y="2551837"/>
            <a:ext cx="6096000" cy="1754326"/>
          </a:xfrm>
          <a:prstGeom prst="rect">
            <a:avLst/>
          </a:prstGeom>
        </p:spPr>
        <p:txBody>
          <a:bodyPr>
            <a:spAutoFit/>
          </a:bodyPr>
          <a:lstStyle/>
          <a:p>
            <a:endParaRPr lang="en-US" dirty="0">
              <a:latin typeface="Lucida Console" panose="020B0609040504020204" pitchFamily="49" charset="0"/>
            </a:endParaRPr>
          </a:p>
          <a:p>
            <a:endParaRPr lang="en-US" dirty="0">
              <a:latin typeface="Lucida Console" panose="020B0609040504020204" pitchFamily="49" charset="0"/>
            </a:endParaRPr>
          </a:p>
          <a:p>
            <a:endParaRPr lang="en-US" dirty="0">
              <a:latin typeface="Lucida Console" panose="020B0609040504020204" pitchFamily="49" charset="0"/>
            </a:endParaRPr>
          </a:p>
          <a:p>
            <a:endParaRPr lang="en-US" dirty="0">
              <a:latin typeface="Lucida Console" panose="020B0609040504020204" pitchFamily="49" charset="0"/>
            </a:endParaRPr>
          </a:p>
          <a:p>
            <a:endParaRPr lang="en-US" dirty="0">
              <a:latin typeface="Lucida Console" panose="020B0609040504020204" pitchFamily="49" charset="0"/>
            </a:endParaRPr>
          </a:p>
          <a:p>
            <a:endParaRPr lang="en-US" dirty="0">
              <a:latin typeface="Lucida Console" panose="020B0609040504020204" pitchFamily="49" charset="0"/>
            </a:endParaRPr>
          </a:p>
        </p:txBody>
      </p:sp>
      <p:pic>
        <p:nvPicPr>
          <p:cNvPr id="8" name="Picture 7">
            <a:extLst>
              <a:ext uri="{FF2B5EF4-FFF2-40B4-BE49-F238E27FC236}">
                <a16:creationId xmlns:a16="http://schemas.microsoft.com/office/drawing/2014/main" id="{A93CE40D-7EC3-48C6-8C77-44E88FA41C38}"/>
              </a:ext>
            </a:extLst>
          </p:cNvPr>
          <p:cNvPicPr>
            <a:picLocks noChangeAspect="1"/>
          </p:cNvPicPr>
          <p:nvPr/>
        </p:nvPicPr>
        <p:blipFill>
          <a:blip r:embed="rId4"/>
          <a:stretch>
            <a:fillRect/>
          </a:stretch>
        </p:blipFill>
        <p:spPr>
          <a:xfrm>
            <a:off x="-1" y="3220850"/>
            <a:ext cx="4658543" cy="3671959"/>
          </a:xfrm>
          <a:prstGeom prst="rect">
            <a:avLst/>
          </a:prstGeom>
        </p:spPr>
      </p:pic>
      <p:sp>
        <p:nvSpPr>
          <p:cNvPr id="10" name="Title 9">
            <a:extLst>
              <a:ext uri="{FF2B5EF4-FFF2-40B4-BE49-F238E27FC236}">
                <a16:creationId xmlns:a16="http://schemas.microsoft.com/office/drawing/2014/main" id="{6DD5EC70-46DE-45C4-8134-6572BCBD5A3E}"/>
              </a:ext>
            </a:extLst>
          </p:cNvPr>
          <p:cNvSpPr>
            <a:spLocks noGrp="1"/>
          </p:cNvSpPr>
          <p:nvPr>
            <p:ph type="title"/>
          </p:nvPr>
        </p:nvSpPr>
        <p:spPr/>
        <p:txBody>
          <a:bodyPr/>
          <a:lstStyle/>
          <a:p>
            <a:endParaRPr lang="en-US" dirty="0"/>
          </a:p>
        </p:txBody>
      </p:sp>
      <p:sp>
        <p:nvSpPr>
          <p:cNvPr id="2" name="Slide Number Placeholder 1">
            <a:extLst>
              <a:ext uri="{FF2B5EF4-FFF2-40B4-BE49-F238E27FC236}">
                <a16:creationId xmlns:a16="http://schemas.microsoft.com/office/drawing/2014/main" id="{437700BF-73A0-479D-9F54-ED5BC0505A3C}"/>
              </a:ext>
            </a:extLst>
          </p:cNvPr>
          <p:cNvSpPr>
            <a:spLocks noGrp="1"/>
          </p:cNvSpPr>
          <p:nvPr>
            <p:ph type="sldNum" sz="quarter" idx="12"/>
          </p:nvPr>
        </p:nvSpPr>
        <p:spPr/>
        <p:txBody>
          <a:bodyPr/>
          <a:lstStyle/>
          <a:p>
            <a:fld id="{BF18C196-3ABE-43C0-9E5E-32D62974A7DC}" type="slidenum">
              <a:rPr lang="en-NZ" smtClean="0"/>
              <a:t>20</a:t>
            </a:fld>
            <a:endParaRPr lang="en-NZ"/>
          </a:p>
        </p:txBody>
      </p:sp>
      <p:pic>
        <p:nvPicPr>
          <p:cNvPr id="4" name="Picture 3" descr="Screen of a cell phone&#10;&#10;Description generated with high confidence">
            <a:extLst>
              <a:ext uri="{FF2B5EF4-FFF2-40B4-BE49-F238E27FC236}">
                <a16:creationId xmlns:a16="http://schemas.microsoft.com/office/drawing/2014/main" id="{2D08BA6F-DFC8-403A-AD11-6ABF47A876D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133" t="5992" r="26469" b="5918"/>
          <a:stretch/>
        </p:blipFill>
        <p:spPr>
          <a:xfrm>
            <a:off x="7983020" y="543164"/>
            <a:ext cx="3319477" cy="6314836"/>
          </a:xfrm>
          <a:prstGeom prst="rect">
            <a:avLst/>
          </a:prstGeom>
        </p:spPr>
      </p:pic>
    </p:spTree>
    <p:extLst>
      <p:ext uri="{BB962C8B-B14F-4D97-AF65-F5344CB8AC3E}">
        <p14:creationId xmlns:p14="http://schemas.microsoft.com/office/powerpoint/2010/main" val="1914995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491E-930A-44A8-99A6-FFDE637E2920}"/>
              </a:ext>
            </a:extLst>
          </p:cNvPr>
          <p:cNvSpPr>
            <a:spLocks noGrp="1"/>
          </p:cNvSpPr>
          <p:nvPr>
            <p:ph type="title"/>
          </p:nvPr>
        </p:nvSpPr>
        <p:spPr>
          <a:xfrm>
            <a:off x="1484311" y="685800"/>
            <a:ext cx="10018713" cy="1752599"/>
          </a:xfrm>
        </p:spPr>
        <p:txBody>
          <a:bodyPr/>
          <a:lstStyle/>
          <a:p>
            <a:r>
              <a:rPr lang="en-NZ"/>
              <a:t>Future Work</a:t>
            </a:r>
            <a:endParaRPr lang="en-NZ" dirty="0"/>
          </a:p>
        </p:txBody>
      </p:sp>
      <p:sp>
        <p:nvSpPr>
          <p:cNvPr id="3" name="Content Placeholder 2">
            <a:extLst>
              <a:ext uri="{FF2B5EF4-FFF2-40B4-BE49-F238E27FC236}">
                <a16:creationId xmlns:a16="http://schemas.microsoft.com/office/drawing/2014/main" id="{A6E565F9-461A-49B3-985E-48D969364343}"/>
              </a:ext>
            </a:extLst>
          </p:cNvPr>
          <p:cNvSpPr>
            <a:spLocks noGrp="1"/>
          </p:cNvSpPr>
          <p:nvPr>
            <p:ph idx="1"/>
          </p:nvPr>
        </p:nvSpPr>
        <p:spPr/>
        <p:txBody>
          <a:bodyPr>
            <a:normAutofit fontScale="92500" lnSpcReduction="10000"/>
          </a:bodyPr>
          <a:lstStyle/>
          <a:p>
            <a:r>
              <a:rPr lang="en-NZ" dirty="0"/>
              <a:t>Audio Queues</a:t>
            </a:r>
          </a:p>
          <a:p>
            <a:r>
              <a:rPr lang="en-NZ" dirty="0"/>
              <a:t>Integrate multiple traffic data sources</a:t>
            </a:r>
          </a:p>
          <a:p>
            <a:pPr lvl="1"/>
            <a:r>
              <a:rPr lang="en-NZ" dirty="0"/>
              <a:t>Different online services such as HERE maps, Google Traffic</a:t>
            </a:r>
          </a:p>
          <a:p>
            <a:pPr lvl="1"/>
            <a:r>
              <a:rPr lang="en-NZ" dirty="0"/>
              <a:t>Taxi FCD</a:t>
            </a:r>
          </a:p>
          <a:p>
            <a:r>
              <a:rPr lang="en-US" dirty="0"/>
              <a:t>Integrate with bike sharing services</a:t>
            </a:r>
            <a:endParaRPr lang="en-NZ" dirty="0"/>
          </a:p>
          <a:p>
            <a:r>
              <a:rPr lang="en-US" dirty="0"/>
              <a:t>User stat tracking</a:t>
            </a:r>
          </a:p>
          <a:p>
            <a:pPr lvl="1"/>
            <a:r>
              <a:rPr lang="en-US" dirty="0"/>
              <a:t>Exercise mode</a:t>
            </a:r>
            <a:endParaRPr lang="en-NZ" dirty="0"/>
          </a:p>
          <a:p>
            <a:pPr lvl="1"/>
            <a:endParaRPr lang="en-NZ" dirty="0"/>
          </a:p>
        </p:txBody>
      </p:sp>
      <p:sp>
        <p:nvSpPr>
          <p:cNvPr id="4" name="Slide Number Placeholder 3">
            <a:extLst>
              <a:ext uri="{FF2B5EF4-FFF2-40B4-BE49-F238E27FC236}">
                <a16:creationId xmlns:a16="http://schemas.microsoft.com/office/drawing/2014/main" id="{BABBC166-647E-4BF8-A107-969DF9C143BD}"/>
              </a:ext>
            </a:extLst>
          </p:cNvPr>
          <p:cNvSpPr>
            <a:spLocks noGrp="1"/>
          </p:cNvSpPr>
          <p:nvPr>
            <p:ph type="sldNum" sz="quarter" idx="12"/>
          </p:nvPr>
        </p:nvSpPr>
        <p:spPr>
          <a:xfrm>
            <a:off x="10951856" y="5867131"/>
            <a:ext cx="551167" cy="365125"/>
          </a:xfrm>
        </p:spPr>
        <p:txBody>
          <a:bodyPr/>
          <a:lstStyle/>
          <a:p>
            <a:fld id="{BF18C196-3ABE-43C0-9E5E-32D62974A7DC}" type="slidenum">
              <a:rPr lang="en-NZ" smtClean="0"/>
              <a:t>21</a:t>
            </a:fld>
            <a:endParaRPr lang="en-NZ"/>
          </a:p>
        </p:txBody>
      </p:sp>
    </p:spTree>
    <p:extLst>
      <p:ext uri="{BB962C8B-B14F-4D97-AF65-F5344CB8AC3E}">
        <p14:creationId xmlns:p14="http://schemas.microsoft.com/office/powerpoint/2010/main" val="193631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Conclusion</a:t>
            </a:r>
            <a:endParaRPr lang="en-NZ" dirty="0"/>
          </a:p>
        </p:txBody>
      </p:sp>
      <p:sp>
        <p:nvSpPr>
          <p:cNvPr id="3" name="Content Placeholder 2"/>
          <p:cNvSpPr>
            <a:spLocks noGrp="1"/>
          </p:cNvSpPr>
          <p:nvPr>
            <p:ph idx="1"/>
          </p:nvPr>
        </p:nvSpPr>
        <p:spPr/>
        <p:txBody>
          <a:bodyPr/>
          <a:lstStyle/>
          <a:p>
            <a:r>
              <a:rPr lang="en-US" dirty="0"/>
              <a:t>Increasing number of cyclists</a:t>
            </a:r>
          </a:p>
          <a:p>
            <a:r>
              <a:rPr lang="en-US" dirty="0"/>
              <a:t>Current applications do not ensure cyclist safety</a:t>
            </a:r>
          </a:p>
          <a:p>
            <a:r>
              <a:rPr lang="en-US" dirty="0"/>
              <a:t>Our solution focuses on safety</a:t>
            </a:r>
          </a:p>
        </p:txBody>
      </p:sp>
      <p:sp>
        <p:nvSpPr>
          <p:cNvPr id="4" name="Slide Number Placeholder 3">
            <a:extLst>
              <a:ext uri="{FF2B5EF4-FFF2-40B4-BE49-F238E27FC236}">
                <a16:creationId xmlns:a16="http://schemas.microsoft.com/office/drawing/2014/main" id="{FAB8C522-9BA0-4EEF-895F-00C2B1826A62}"/>
              </a:ext>
            </a:extLst>
          </p:cNvPr>
          <p:cNvSpPr>
            <a:spLocks noGrp="1"/>
          </p:cNvSpPr>
          <p:nvPr>
            <p:ph type="sldNum" sz="quarter" idx="12"/>
          </p:nvPr>
        </p:nvSpPr>
        <p:spPr>
          <a:xfrm>
            <a:off x="10951856" y="5867131"/>
            <a:ext cx="551167" cy="365125"/>
          </a:xfrm>
        </p:spPr>
        <p:txBody>
          <a:bodyPr/>
          <a:lstStyle/>
          <a:p>
            <a:fld id="{BF18C196-3ABE-43C0-9E5E-32D62974A7DC}" type="slidenum">
              <a:rPr lang="en-NZ" smtClean="0"/>
              <a:t>22</a:t>
            </a:fld>
            <a:endParaRPr lang="en-NZ"/>
          </a:p>
        </p:txBody>
      </p:sp>
    </p:spTree>
    <p:extLst>
      <p:ext uri="{BB962C8B-B14F-4D97-AF65-F5344CB8AC3E}">
        <p14:creationId xmlns:p14="http://schemas.microsoft.com/office/powerpoint/2010/main" val="1827358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endParaRPr lang="en-NZ"/>
          </a:p>
        </p:txBody>
      </p:sp>
      <p:sp>
        <p:nvSpPr>
          <p:cNvPr id="3" name="Content Placeholder 2"/>
          <p:cNvSpPr>
            <a:spLocks noGrp="1"/>
          </p:cNvSpPr>
          <p:nvPr>
            <p:ph idx="1"/>
          </p:nvPr>
        </p:nvSpPr>
        <p:spPr>
          <a:xfrm>
            <a:off x="1484310" y="2666999"/>
            <a:ext cx="10018713" cy="3124201"/>
          </a:xfrm>
        </p:spPr>
        <p:txBody>
          <a:bodyPr/>
          <a:lstStyle/>
          <a:p>
            <a:endParaRPr lang="en-NZ" dirty="0"/>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1956518" y="370646"/>
            <a:ext cx="9074295" cy="5679047"/>
          </a:xfrm>
          <a:prstGeom prst="rect">
            <a:avLst/>
          </a:prstGeom>
        </p:spPr>
      </p:pic>
      <p:sp>
        <p:nvSpPr>
          <p:cNvPr id="7" name="Slide Number Placeholder 6">
            <a:extLst>
              <a:ext uri="{FF2B5EF4-FFF2-40B4-BE49-F238E27FC236}">
                <a16:creationId xmlns:a16="http://schemas.microsoft.com/office/drawing/2014/main" id="{2AF4772C-E501-4B35-8CF0-FAEFEE2723E7}"/>
              </a:ext>
            </a:extLst>
          </p:cNvPr>
          <p:cNvSpPr>
            <a:spLocks noGrp="1"/>
          </p:cNvSpPr>
          <p:nvPr>
            <p:ph type="sldNum" sz="quarter" idx="12"/>
          </p:nvPr>
        </p:nvSpPr>
        <p:spPr>
          <a:xfrm>
            <a:off x="10951856" y="6172200"/>
            <a:ext cx="551167" cy="365125"/>
          </a:xfrm>
        </p:spPr>
        <p:txBody>
          <a:bodyPr/>
          <a:lstStyle/>
          <a:p>
            <a:fld id="{BF18C196-3ABE-43C0-9E5E-32D62974A7DC}" type="slidenum">
              <a:rPr lang="en-NZ" smtClean="0"/>
              <a:t>3</a:t>
            </a:fld>
            <a:endParaRPr lang="en-NZ"/>
          </a:p>
        </p:txBody>
      </p:sp>
      <p:sp>
        <p:nvSpPr>
          <p:cNvPr id="5" name="Footer Placeholder 4">
            <a:extLst>
              <a:ext uri="{FF2B5EF4-FFF2-40B4-BE49-F238E27FC236}">
                <a16:creationId xmlns:a16="http://schemas.microsoft.com/office/drawing/2014/main" id="{ADACEC3E-FEB2-4325-840A-1136D6BE0671}"/>
              </a:ext>
            </a:extLst>
          </p:cNvPr>
          <p:cNvSpPr>
            <a:spLocks noGrp="1"/>
          </p:cNvSpPr>
          <p:nvPr>
            <p:ph type="ftr" sz="quarter" idx="11"/>
          </p:nvPr>
        </p:nvSpPr>
        <p:spPr>
          <a:xfrm>
            <a:off x="2831314" y="6125973"/>
            <a:ext cx="7084177" cy="365125"/>
          </a:xfrm>
        </p:spPr>
        <p:txBody>
          <a:bodyPr/>
          <a:lstStyle/>
          <a:p>
            <a:r>
              <a:rPr lang="en-US" dirty="0"/>
              <a:t>[1]"TomTom Traffic Index", </a:t>
            </a:r>
            <a:r>
              <a:rPr lang="en-US" i="1" dirty="0"/>
              <a:t>Tomtom.com</a:t>
            </a:r>
            <a:r>
              <a:rPr lang="en-US" dirty="0"/>
              <a:t>, 2018. [Online]. Available: https://www.tomtom.com/en_gb/trafficindex/city/auckland</a:t>
            </a:r>
            <a:endParaRPr lang="en-NZ" dirty="0"/>
          </a:p>
        </p:txBody>
      </p:sp>
    </p:spTree>
    <p:extLst>
      <p:ext uri="{BB962C8B-B14F-4D97-AF65-F5344CB8AC3E}">
        <p14:creationId xmlns:p14="http://schemas.microsoft.com/office/powerpoint/2010/main" val="3479298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a:p>
        </p:txBody>
      </p:sp>
      <p:sp>
        <p:nvSpPr>
          <p:cNvPr id="3" name="Content Placeholder 2"/>
          <p:cNvSpPr>
            <a:spLocks noGrp="1"/>
          </p:cNvSpPr>
          <p:nvPr>
            <p:ph idx="1"/>
          </p:nvPr>
        </p:nvSpPr>
        <p:spPr/>
        <p:txBody>
          <a:bodyPr/>
          <a:lstStyle/>
          <a:p>
            <a:endParaRPr lang="en-NZ"/>
          </a:p>
        </p:txBody>
      </p:sp>
      <p:pic>
        <p:nvPicPr>
          <p:cNvPr id="5" name="Picture 4"/>
          <p:cNvPicPr>
            <a:picLocks noChangeAspect="1"/>
          </p:cNvPicPr>
          <p:nvPr/>
        </p:nvPicPr>
        <p:blipFill>
          <a:blip r:embed="rId2"/>
          <a:stretch>
            <a:fillRect/>
          </a:stretch>
        </p:blipFill>
        <p:spPr>
          <a:xfrm>
            <a:off x="1502566" y="685800"/>
            <a:ext cx="9982200" cy="5400675"/>
          </a:xfrm>
          <a:prstGeom prst="rect">
            <a:avLst/>
          </a:prstGeom>
        </p:spPr>
      </p:pic>
      <p:sp>
        <p:nvSpPr>
          <p:cNvPr id="4" name="Slide Number Placeholder 3">
            <a:extLst>
              <a:ext uri="{FF2B5EF4-FFF2-40B4-BE49-F238E27FC236}">
                <a16:creationId xmlns:a16="http://schemas.microsoft.com/office/drawing/2014/main" id="{08FB6A5C-84A6-4C00-A828-5C2EB5A33232}"/>
              </a:ext>
            </a:extLst>
          </p:cNvPr>
          <p:cNvSpPr>
            <a:spLocks noGrp="1"/>
          </p:cNvSpPr>
          <p:nvPr>
            <p:ph type="sldNum" sz="quarter" idx="12"/>
          </p:nvPr>
        </p:nvSpPr>
        <p:spPr/>
        <p:txBody>
          <a:bodyPr/>
          <a:lstStyle/>
          <a:p>
            <a:fld id="{BF18C196-3ABE-43C0-9E5E-32D62974A7DC}" type="slidenum">
              <a:rPr lang="en-NZ" smtClean="0"/>
              <a:t>4</a:t>
            </a:fld>
            <a:endParaRPr lang="en-NZ"/>
          </a:p>
        </p:txBody>
      </p:sp>
    </p:spTree>
    <p:extLst>
      <p:ext uri="{BB962C8B-B14F-4D97-AF65-F5344CB8AC3E}">
        <p14:creationId xmlns:p14="http://schemas.microsoft.com/office/powerpoint/2010/main" val="3536818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normAutofit/>
          </a:bodyPr>
          <a:lstStyle/>
          <a:p>
            <a:r>
              <a:rPr lang="en-US" dirty="0"/>
              <a:t>The Problem</a:t>
            </a:r>
            <a:endParaRPr lang="en-NZ" dirty="0"/>
          </a:p>
        </p:txBody>
      </p:sp>
      <p:sp>
        <p:nvSpPr>
          <p:cNvPr id="3" name="Content Placeholder 2"/>
          <p:cNvSpPr>
            <a:spLocks noGrp="1"/>
          </p:cNvSpPr>
          <p:nvPr>
            <p:ph idx="1"/>
          </p:nvPr>
        </p:nvSpPr>
        <p:spPr>
          <a:xfrm>
            <a:off x="1484310" y="2666999"/>
            <a:ext cx="5645955" cy="3124201"/>
          </a:xfrm>
        </p:spPr>
        <p:txBody>
          <a:bodyPr>
            <a:normAutofit/>
          </a:bodyPr>
          <a:lstStyle/>
          <a:p>
            <a:r>
              <a:rPr lang="en-US" dirty="0"/>
              <a:t>Lack of cycling infrastructure</a:t>
            </a:r>
          </a:p>
          <a:p>
            <a:r>
              <a:rPr lang="en-US" dirty="0"/>
              <a:t>Cyclists share the road with motorists</a:t>
            </a:r>
          </a:p>
          <a:p>
            <a:pPr lvl="1"/>
            <a:r>
              <a:rPr lang="en-US" dirty="0"/>
              <a:t>Cyclists have little protection</a:t>
            </a:r>
          </a:p>
          <a:p>
            <a:pPr lvl="1"/>
            <a:r>
              <a:rPr lang="en-US" dirty="0"/>
              <a:t>Decreased stability</a:t>
            </a:r>
          </a:p>
          <a:p>
            <a:pPr lvl="1"/>
            <a:r>
              <a:rPr lang="en-US" dirty="0"/>
              <a:t>Direct contact with environment</a:t>
            </a:r>
          </a:p>
          <a:p>
            <a:endParaRPr lang="en-NZ" dirty="0"/>
          </a:p>
        </p:txBody>
      </p:sp>
      <p:pic>
        <p:nvPicPr>
          <p:cNvPr id="1026" name="Picture 2" descr="https://coresites-cdn.factorymedia.com/twc/wp-content/uploads/2017/08/traffic-road-cycling-commute-urban-street-cars.jpg">
            <a:extLst>
              <a:ext uri="{FF2B5EF4-FFF2-40B4-BE49-F238E27FC236}">
                <a16:creationId xmlns:a16="http://schemas.microsoft.com/office/drawing/2014/main" id="{9BF32B94-B357-48B9-97BA-C6CACABB9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579" y="2244232"/>
            <a:ext cx="4240221" cy="2369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9A1258E-9798-411E-A925-E7BB4CB69E35}"/>
              </a:ext>
            </a:extLst>
          </p:cNvPr>
          <p:cNvSpPr>
            <a:spLocks noGrp="1"/>
          </p:cNvSpPr>
          <p:nvPr>
            <p:ph type="sldNum" sz="quarter" idx="12"/>
          </p:nvPr>
        </p:nvSpPr>
        <p:spPr>
          <a:xfrm>
            <a:off x="10951856" y="5867131"/>
            <a:ext cx="551167" cy="365125"/>
          </a:xfrm>
        </p:spPr>
        <p:txBody>
          <a:bodyPr/>
          <a:lstStyle/>
          <a:p>
            <a:fld id="{BF18C196-3ABE-43C0-9E5E-32D62974A7DC}" type="slidenum">
              <a:rPr lang="en-NZ" smtClean="0"/>
              <a:t>5</a:t>
            </a:fld>
            <a:endParaRPr lang="en-NZ"/>
          </a:p>
        </p:txBody>
      </p:sp>
    </p:spTree>
    <p:extLst>
      <p:ext uri="{BB962C8B-B14F-4D97-AF65-F5344CB8AC3E}">
        <p14:creationId xmlns:p14="http://schemas.microsoft.com/office/powerpoint/2010/main" val="979917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D066-1784-4942-B90D-73E252299AEC}"/>
              </a:ext>
            </a:extLst>
          </p:cNvPr>
          <p:cNvSpPr>
            <a:spLocks noGrp="1"/>
          </p:cNvSpPr>
          <p:nvPr>
            <p:ph type="title"/>
          </p:nvPr>
        </p:nvSpPr>
        <p:spPr/>
        <p:txBody>
          <a:bodyPr/>
          <a:lstStyle/>
          <a:p>
            <a:r>
              <a:rPr lang="en-US" dirty="0"/>
              <a:t>The Problem</a:t>
            </a:r>
            <a:endParaRPr lang="en-NZ" dirty="0"/>
          </a:p>
        </p:txBody>
      </p:sp>
      <p:sp>
        <p:nvSpPr>
          <p:cNvPr id="3" name="Content Placeholder 2">
            <a:extLst>
              <a:ext uri="{FF2B5EF4-FFF2-40B4-BE49-F238E27FC236}">
                <a16:creationId xmlns:a16="http://schemas.microsoft.com/office/drawing/2014/main" id="{461C55DC-E5F4-4AE6-AAB4-9CFCAC65DB66}"/>
              </a:ext>
            </a:extLst>
          </p:cNvPr>
          <p:cNvSpPr>
            <a:spLocks noGrp="1"/>
          </p:cNvSpPr>
          <p:nvPr>
            <p:ph idx="1"/>
          </p:nvPr>
        </p:nvSpPr>
        <p:spPr>
          <a:xfrm>
            <a:off x="1484310" y="2666999"/>
            <a:ext cx="6940499" cy="3124201"/>
          </a:xfrm>
        </p:spPr>
        <p:txBody>
          <a:bodyPr/>
          <a:lstStyle/>
          <a:p>
            <a:r>
              <a:rPr lang="en-US" dirty="0"/>
              <a:t>Number of cyclist injuries/death significantly high at ~700/year</a:t>
            </a:r>
            <a:r>
              <a:rPr lang="en-US" baseline="30000" dirty="0"/>
              <a:t>[4]</a:t>
            </a:r>
            <a:r>
              <a:rPr lang="en-US" dirty="0"/>
              <a:t> from police reported crashes. </a:t>
            </a:r>
          </a:p>
          <a:p>
            <a:pPr lvl="1"/>
            <a:r>
              <a:rPr lang="en-US" dirty="0"/>
              <a:t>Many go unreported</a:t>
            </a:r>
          </a:p>
          <a:p>
            <a:r>
              <a:rPr lang="en-US" dirty="0"/>
              <a:t>Incidents happen on both major and minor roads</a:t>
            </a:r>
            <a:r>
              <a:rPr lang="en-US" baseline="30000" dirty="0"/>
              <a:t>[5]</a:t>
            </a:r>
            <a:r>
              <a:rPr lang="en-US" dirty="0"/>
              <a:t> .</a:t>
            </a:r>
          </a:p>
          <a:p>
            <a:endParaRPr lang="en-NZ" dirty="0"/>
          </a:p>
        </p:txBody>
      </p:sp>
      <p:sp>
        <p:nvSpPr>
          <p:cNvPr id="4" name="Slide Number Placeholder 3">
            <a:extLst>
              <a:ext uri="{FF2B5EF4-FFF2-40B4-BE49-F238E27FC236}">
                <a16:creationId xmlns:a16="http://schemas.microsoft.com/office/drawing/2014/main" id="{D802C323-D72D-405D-909A-A81FD705DC52}"/>
              </a:ext>
            </a:extLst>
          </p:cNvPr>
          <p:cNvSpPr>
            <a:spLocks noGrp="1"/>
          </p:cNvSpPr>
          <p:nvPr>
            <p:ph type="sldNum" sz="quarter" idx="12"/>
          </p:nvPr>
        </p:nvSpPr>
        <p:spPr/>
        <p:txBody>
          <a:bodyPr/>
          <a:lstStyle/>
          <a:p>
            <a:fld id="{BF18C196-3ABE-43C0-9E5E-32D62974A7DC}" type="slidenum">
              <a:rPr lang="en-NZ" smtClean="0"/>
              <a:pPr/>
              <a:t>6</a:t>
            </a:fld>
            <a:endParaRPr lang="en-NZ" dirty="0"/>
          </a:p>
        </p:txBody>
      </p:sp>
      <p:grpSp>
        <p:nvGrpSpPr>
          <p:cNvPr id="7" name="Group 6">
            <a:extLst>
              <a:ext uri="{FF2B5EF4-FFF2-40B4-BE49-F238E27FC236}">
                <a16:creationId xmlns:a16="http://schemas.microsoft.com/office/drawing/2014/main" id="{016200F0-383D-4067-BC81-F582E7054D68}"/>
              </a:ext>
            </a:extLst>
          </p:cNvPr>
          <p:cNvGrpSpPr/>
          <p:nvPr/>
        </p:nvGrpSpPr>
        <p:grpSpPr>
          <a:xfrm>
            <a:off x="7315200" y="2146144"/>
            <a:ext cx="5202147" cy="3402086"/>
            <a:chOff x="6853540" y="2161065"/>
            <a:chExt cx="4496406" cy="2976992"/>
          </a:xfrm>
        </p:grpSpPr>
        <p:pic>
          <p:nvPicPr>
            <p:cNvPr id="5" name="Picture 4">
              <a:extLst>
                <a:ext uri="{FF2B5EF4-FFF2-40B4-BE49-F238E27FC236}">
                  <a16:creationId xmlns:a16="http://schemas.microsoft.com/office/drawing/2014/main" id="{A5CDDD33-3AB7-4B04-9577-3FA07E0D574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92" b="91098" l="9823" r="89980">
                          <a14:foregroundMark x1="50098" y1="91098" x2="50098" y2="91098"/>
                          <a14:backgroundMark x1="70923" y1="82493" x2="70923" y2="82493"/>
                          <a14:backgroundMark x1="70530" y1="82493" x2="70530" y2="82493"/>
                        </a14:backgroundRemoval>
                      </a14:imgEffect>
                    </a14:imgLayer>
                  </a14:imgProps>
                </a:ext>
              </a:extLst>
            </a:blip>
            <a:stretch>
              <a:fillRect/>
            </a:stretch>
          </p:blipFill>
          <p:spPr>
            <a:xfrm>
              <a:off x="6853540" y="2161065"/>
              <a:ext cx="4496406" cy="2976992"/>
            </a:xfrm>
            <a:prstGeom prst="rect">
              <a:avLst/>
            </a:prstGeom>
          </p:spPr>
        </p:pic>
        <p:sp>
          <p:nvSpPr>
            <p:cNvPr id="6" name="TextBox 5">
              <a:extLst>
                <a:ext uri="{FF2B5EF4-FFF2-40B4-BE49-F238E27FC236}">
                  <a16:creationId xmlns:a16="http://schemas.microsoft.com/office/drawing/2014/main" id="{F1BBD4F3-3679-4CD4-8320-76BA6568D44B}"/>
                </a:ext>
              </a:extLst>
            </p:cNvPr>
            <p:cNvSpPr txBox="1"/>
            <p:nvPr/>
          </p:nvSpPr>
          <p:spPr>
            <a:xfrm>
              <a:off x="9531190" y="4094321"/>
              <a:ext cx="671989" cy="600164"/>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Open road</a:t>
              </a:r>
            </a:p>
            <a:p>
              <a:r>
                <a:rPr lang="en-US" sz="1100" dirty="0">
                  <a:latin typeface="Calibri" panose="020F0502020204030204" pitchFamily="34" charset="0"/>
                  <a:cs typeface="Calibri" panose="020F0502020204030204" pitchFamily="34" charset="0"/>
                </a:rPr>
                <a:t> 9%</a:t>
              </a:r>
              <a:endParaRPr lang="en-NZ" sz="1100" dirty="0">
                <a:latin typeface="Calibri" panose="020F0502020204030204" pitchFamily="34" charset="0"/>
                <a:cs typeface="Calibri" panose="020F0502020204030204" pitchFamily="34" charset="0"/>
              </a:endParaRPr>
            </a:p>
          </p:txBody>
        </p:sp>
      </p:grpSp>
      <p:sp>
        <p:nvSpPr>
          <p:cNvPr id="8" name="Footer Placeholder 7">
            <a:extLst>
              <a:ext uri="{FF2B5EF4-FFF2-40B4-BE49-F238E27FC236}">
                <a16:creationId xmlns:a16="http://schemas.microsoft.com/office/drawing/2014/main" id="{940915E9-F366-46D6-AF8C-A45BD0329F15}"/>
              </a:ext>
            </a:extLst>
          </p:cNvPr>
          <p:cNvSpPr>
            <a:spLocks noGrp="1"/>
          </p:cNvSpPr>
          <p:nvPr>
            <p:ph type="ftr" sz="quarter" idx="11"/>
          </p:nvPr>
        </p:nvSpPr>
        <p:spPr/>
        <p:txBody>
          <a:bodyPr/>
          <a:lstStyle/>
          <a:p>
            <a:r>
              <a:rPr lang="en-US" dirty="0"/>
              <a:t>[4] [5] NZTA, “Cycling.” [Online]. Available: https://www.transport.govt.nz/assets/Uploads/Research/Documents/Cycling2017.pdf</a:t>
            </a:r>
            <a:endParaRPr lang="en-NZ" dirty="0"/>
          </a:p>
        </p:txBody>
      </p:sp>
    </p:spTree>
    <p:extLst>
      <p:ext uri="{BB962C8B-B14F-4D97-AF65-F5344CB8AC3E}">
        <p14:creationId xmlns:p14="http://schemas.microsoft.com/office/powerpoint/2010/main" val="195493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normAutofit/>
          </a:bodyPr>
          <a:lstStyle/>
          <a:p>
            <a:r>
              <a:rPr lang="en-US" dirty="0"/>
              <a:t>The Problem</a:t>
            </a:r>
            <a:endParaRPr lang="en-NZ" dirty="0"/>
          </a:p>
        </p:txBody>
      </p:sp>
      <p:sp>
        <p:nvSpPr>
          <p:cNvPr id="3" name="Content Placeholder 2"/>
          <p:cNvSpPr>
            <a:spLocks noGrp="1"/>
          </p:cNvSpPr>
          <p:nvPr>
            <p:ph idx="1"/>
          </p:nvPr>
        </p:nvSpPr>
        <p:spPr>
          <a:xfrm>
            <a:off x="1484311" y="2666999"/>
            <a:ext cx="5985002" cy="3124201"/>
          </a:xfrm>
        </p:spPr>
        <p:txBody>
          <a:bodyPr>
            <a:normAutofit/>
          </a:bodyPr>
          <a:lstStyle/>
          <a:p>
            <a:r>
              <a:rPr lang="en-US" dirty="0"/>
              <a:t>Not enough work is done to ensure safety</a:t>
            </a:r>
          </a:p>
          <a:p>
            <a:r>
              <a:rPr lang="en-US" dirty="0"/>
              <a:t>Cyclists do not have any ways to plan a safe trip</a:t>
            </a:r>
          </a:p>
          <a:p>
            <a:r>
              <a:rPr lang="en-US" dirty="0"/>
              <a:t>Safety Factors</a:t>
            </a:r>
          </a:p>
          <a:p>
            <a:pPr lvl="1"/>
            <a:r>
              <a:rPr lang="en-US" dirty="0"/>
              <a:t>Traffic</a:t>
            </a:r>
          </a:p>
          <a:p>
            <a:pPr lvl="1"/>
            <a:r>
              <a:rPr lang="en-US" dirty="0"/>
              <a:t>Weather</a:t>
            </a:r>
            <a:endParaRPr lang="en-NZ" dirty="0"/>
          </a:p>
        </p:txBody>
      </p:sp>
      <p:pic>
        <p:nvPicPr>
          <p:cNvPr id="1026" name="Picture 2" descr="https://coresites-cdn.factorymedia.com/twc/wp-content/uploads/2017/08/traffic-road-cycling-commute-urban-street-cars.jpg">
            <a:extLst>
              <a:ext uri="{FF2B5EF4-FFF2-40B4-BE49-F238E27FC236}">
                <a16:creationId xmlns:a16="http://schemas.microsoft.com/office/drawing/2014/main" id="{9BF32B94-B357-48B9-97BA-C6CACABB9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521" y="3421665"/>
            <a:ext cx="4240221" cy="2369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9A1258E-9798-411E-A925-E7BB4CB69E35}"/>
              </a:ext>
            </a:extLst>
          </p:cNvPr>
          <p:cNvSpPr>
            <a:spLocks noGrp="1"/>
          </p:cNvSpPr>
          <p:nvPr>
            <p:ph type="sldNum" sz="quarter" idx="12"/>
          </p:nvPr>
        </p:nvSpPr>
        <p:spPr>
          <a:xfrm>
            <a:off x="10951856" y="5867131"/>
            <a:ext cx="551167" cy="365125"/>
          </a:xfrm>
        </p:spPr>
        <p:txBody>
          <a:bodyPr/>
          <a:lstStyle/>
          <a:p>
            <a:fld id="{BF18C196-3ABE-43C0-9E5E-32D62974A7DC}" type="slidenum">
              <a:rPr lang="en-NZ" smtClean="0"/>
              <a:t>7</a:t>
            </a:fld>
            <a:endParaRPr lang="en-NZ"/>
          </a:p>
        </p:txBody>
      </p:sp>
      <p:pic>
        <p:nvPicPr>
          <p:cNvPr id="3074" name="Picture 2" descr="https://www.myparkingsign.com/blog/wp-content/uploads/Cyclist-Awareness-Sign-from-BicycleSigns.png">
            <a:extLst>
              <a:ext uri="{FF2B5EF4-FFF2-40B4-BE49-F238E27FC236}">
                <a16:creationId xmlns:a16="http://schemas.microsoft.com/office/drawing/2014/main" id="{CB5BC8E1-9E42-48B5-A0B0-55CB8670FD2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000" b="96480" l="2720" r="98080">
                        <a14:foregroundMark x1="94240" y1="48480" x2="94240" y2="48480"/>
                        <a14:foregroundMark x1="48480" y1="4000" x2="48480" y2="4000"/>
                        <a14:foregroundMark x1="2720" y1="48320" x2="2720" y2="48320"/>
                        <a14:foregroundMark x1="50080" y1="96480" x2="50080" y2="96480"/>
                        <a14:foregroundMark x1="98080" y1="48320" x2="98080" y2="48320"/>
                      </a14:backgroundRemoval>
                    </a14:imgEffect>
                  </a14:imgLayer>
                </a14:imgProps>
              </a:ext>
              <a:ext uri="{28A0092B-C50C-407E-A947-70E740481C1C}">
                <a14:useLocalDpi xmlns:a14="http://schemas.microsoft.com/office/drawing/2010/main" val="0"/>
              </a:ext>
            </a:extLst>
          </a:blip>
          <a:srcRect/>
          <a:stretch>
            <a:fillRect/>
          </a:stretch>
        </p:blipFill>
        <p:spPr bwMode="auto">
          <a:xfrm>
            <a:off x="9494631" y="1066800"/>
            <a:ext cx="2214561" cy="221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346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a:t>
            </a:r>
            <a:endParaRPr lang="en-NZ" dirty="0"/>
          </a:p>
        </p:txBody>
      </p:sp>
      <p:sp>
        <p:nvSpPr>
          <p:cNvPr id="3" name="Content Placeholder 2"/>
          <p:cNvSpPr>
            <a:spLocks noGrp="1"/>
          </p:cNvSpPr>
          <p:nvPr>
            <p:ph idx="1"/>
          </p:nvPr>
        </p:nvSpPr>
        <p:spPr/>
        <p:txBody>
          <a:bodyPr>
            <a:normAutofit fontScale="77500" lnSpcReduction="20000"/>
          </a:bodyPr>
          <a:lstStyle/>
          <a:p>
            <a:r>
              <a:rPr lang="en-US" dirty="0"/>
              <a:t>Google Maps</a:t>
            </a:r>
          </a:p>
          <a:p>
            <a:pPr lvl="1"/>
            <a:r>
              <a:rPr lang="en-US" dirty="0"/>
              <a:t>Shortest Path</a:t>
            </a:r>
          </a:p>
          <a:p>
            <a:r>
              <a:rPr lang="en-US" dirty="0"/>
              <a:t>Flattest Route</a:t>
            </a:r>
          </a:p>
          <a:p>
            <a:r>
              <a:rPr lang="en-US" dirty="0"/>
              <a:t>Open Cycle Map</a:t>
            </a:r>
          </a:p>
          <a:p>
            <a:pPr lvl="1"/>
            <a:r>
              <a:rPr lang="en-US" dirty="0"/>
              <a:t>Cycle path map</a:t>
            </a:r>
          </a:p>
          <a:p>
            <a:pPr lvl="1"/>
            <a:r>
              <a:rPr lang="en-US" dirty="0"/>
              <a:t>No route planning</a:t>
            </a:r>
          </a:p>
          <a:p>
            <a:r>
              <a:rPr lang="en-US" dirty="0" err="1"/>
              <a:t>Komoot</a:t>
            </a:r>
            <a:endParaRPr lang="en-US" dirty="0"/>
          </a:p>
          <a:p>
            <a:pPr lvl="1"/>
            <a:r>
              <a:rPr lang="en-US" dirty="0"/>
              <a:t>Cycling paths based on fitness</a:t>
            </a:r>
          </a:p>
          <a:p>
            <a:pPr lvl="1"/>
            <a:r>
              <a:rPr lang="en-US" dirty="0"/>
              <a:t>Doesn’t use congestion</a:t>
            </a:r>
          </a:p>
        </p:txBody>
      </p:sp>
      <p:pic>
        <p:nvPicPr>
          <p:cNvPr id="4104" name="Picture 8" descr="Image result for google maps"/>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22142" y="1860779"/>
            <a:ext cx="1714498" cy="17144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66250" y1="9434" x2="79375" y2="6289"/>
                        <a14:foregroundMark x1="79375" y1="6289" x2="81250" y2="6289"/>
                        <a14:foregroundMark x1="83750" y1="13208" x2="83750" y2="13208"/>
                        <a14:foregroundMark x1="86875" y1="17610" x2="86875" y2="17610"/>
                        <a14:foregroundMark x1="89375" y1="18868" x2="89375" y2="18868"/>
                      </a14:backgroundRemoval>
                    </a14:imgEffect>
                  </a14:imgLayer>
                </a14:imgProps>
              </a:ext>
            </a:extLst>
          </a:blip>
          <a:stretch>
            <a:fillRect/>
          </a:stretch>
        </p:blipFill>
        <p:spPr>
          <a:xfrm>
            <a:off x="5797440" y="5093186"/>
            <a:ext cx="1563902" cy="1554130"/>
          </a:xfrm>
          <a:prstGeom prst="rect">
            <a:avLst/>
          </a:prstGeom>
        </p:spPr>
      </p:pic>
      <p:pic>
        <p:nvPicPr>
          <p:cNvPr id="4106" name="Picture 10" descr="Image result for flattest route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7707" y="3599315"/>
            <a:ext cx="1183368" cy="11833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ing maps">
            <a:extLst>
              <a:ext uri="{FF2B5EF4-FFF2-40B4-BE49-F238E27FC236}">
                <a16:creationId xmlns:a16="http://schemas.microsoft.com/office/drawing/2014/main" id="{E4C86165-89BA-4541-BEB2-D4003A20CB0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92075" y="2329373"/>
            <a:ext cx="2798672" cy="6752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e maps">
            <a:extLst>
              <a:ext uri="{FF2B5EF4-FFF2-40B4-BE49-F238E27FC236}">
                <a16:creationId xmlns:a16="http://schemas.microsoft.com/office/drawing/2014/main" id="{BA46FF36-388A-49A8-8B69-1781EDA4585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80845" y="3429000"/>
            <a:ext cx="1418188" cy="14181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oresites-cdn.factorymedia.com/twc/wp-content/uploads/2018/03/logo.png">
            <a:extLst>
              <a:ext uri="{FF2B5EF4-FFF2-40B4-BE49-F238E27FC236}">
                <a16:creationId xmlns:a16="http://schemas.microsoft.com/office/drawing/2014/main" id="{BDF81AB5-BAC1-48B5-8BC0-0CE265CB6B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0040" y="5148433"/>
            <a:ext cx="3202741" cy="14988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2412580-234B-4C0F-A81C-7990D4AB6CB0}"/>
              </a:ext>
            </a:extLst>
          </p:cNvPr>
          <p:cNvSpPr>
            <a:spLocks noGrp="1"/>
          </p:cNvSpPr>
          <p:nvPr>
            <p:ph type="sldNum" sz="quarter" idx="12"/>
          </p:nvPr>
        </p:nvSpPr>
        <p:spPr/>
        <p:txBody>
          <a:bodyPr/>
          <a:lstStyle/>
          <a:p>
            <a:fld id="{BF18C196-3ABE-43C0-9E5E-32D62974A7DC}" type="slidenum">
              <a:rPr lang="en-NZ" smtClean="0"/>
              <a:t>8</a:t>
            </a:fld>
            <a:endParaRPr lang="en-NZ"/>
          </a:p>
        </p:txBody>
      </p:sp>
    </p:spTree>
    <p:extLst>
      <p:ext uri="{BB962C8B-B14F-4D97-AF65-F5344CB8AC3E}">
        <p14:creationId xmlns:p14="http://schemas.microsoft.com/office/powerpoint/2010/main" val="3054170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Existing Work</a:t>
            </a:r>
            <a:endParaRPr lang="en-NZ" dirty="0"/>
          </a:p>
        </p:txBody>
      </p:sp>
      <p:graphicFrame>
        <p:nvGraphicFramePr>
          <p:cNvPr id="4" name="Table 3">
            <a:extLst>
              <a:ext uri="{FF2B5EF4-FFF2-40B4-BE49-F238E27FC236}">
                <a16:creationId xmlns:a16="http://schemas.microsoft.com/office/drawing/2014/main" id="{08472B8A-E879-42CD-AABC-749B3C662975}"/>
              </a:ext>
            </a:extLst>
          </p:cNvPr>
          <p:cNvGraphicFramePr>
            <a:graphicFrameLocks noGrp="1"/>
          </p:cNvGraphicFramePr>
          <p:nvPr>
            <p:extLst>
              <p:ext uri="{D42A27DB-BD31-4B8C-83A1-F6EECF244321}">
                <p14:modId xmlns:p14="http://schemas.microsoft.com/office/powerpoint/2010/main" val="104460413"/>
              </p:ext>
            </p:extLst>
          </p:nvPr>
        </p:nvGraphicFramePr>
        <p:xfrm>
          <a:off x="1325848" y="3032759"/>
          <a:ext cx="10177176" cy="2676146"/>
        </p:xfrm>
        <a:graphic>
          <a:graphicData uri="http://schemas.openxmlformats.org/drawingml/2006/table">
            <a:tbl>
              <a:tblPr firstRow="1" bandRow="1">
                <a:tableStyleId>{284E427A-3D55-4303-BF80-6455036E1DE7}</a:tableStyleId>
              </a:tblPr>
              <a:tblGrid>
                <a:gridCol w="1746536">
                  <a:extLst>
                    <a:ext uri="{9D8B030D-6E8A-4147-A177-3AD203B41FA5}">
                      <a16:colId xmlns:a16="http://schemas.microsoft.com/office/drawing/2014/main" val="428138767"/>
                    </a:ext>
                  </a:extLst>
                </a:gridCol>
                <a:gridCol w="1645856">
                  <a:extLst>
                    <a:ext uri="{9D8B030D-6E8A-4147-A177-3AD203B41FA5}">
                      <a16:colId xmlns:a16="http://schemas.microsoft.com/office/drawing/2014/main" val="2952578718"/>
                    </a:ext>
                  </a:extLst>
                </a:gridCol>
                <a:gridCol w="1696196">
                  <a:extLst>
                    <a:ext uri="{9D8B030D-6E8A-4147-A177-3AD203B41FA5}">
                      <a16:colId xmlns:a16="http://schemas.microsoft.com/office/drawing/2014/main" val="893204080"/>
                    </a:ext>
                  </a:extLst>
                </a:gridCol>
                <a:gridCol w="1696196">
                  <a:extLst>
                    <a:ext uri="{9D8B030D-6E8A-4147-A177-3AD203B41FA5}">
                      <a16:colId xmlns:a16="http://schemas.microsoft.com/office/drawing/2014/main" val="1582463018"/>
                    </a:ext>
                  </a:extLst>
                </a:gridCol>
                <a:gridCol w="1696196">
                  <a:extLst>
                    <a:ext uri="{9D8B030D-6E8A-4147-A177-3AD203B41FA5}">
                      <a16:colId xmlns:a16="http://schemas.microsoft.com/office/drawing/2014/main" val="4097656323"/>
                    </a:ext>
                  </a:extLst>
                </a:gridCol>
                <a:gridCol w="1696196">
                  <a:extLst>
                    <a:ext uri="{9D8B030D-6E8A-4147-A177-3AD203B41FA5}">
                      <a16:colId xmlns:a16="http://schemas.microsoft.com/office/drawing/2014/main" val="1627824626"/>
                    </a:ext>
                  </a:extLst>
                </a:gridCol>
              </a:tblGrid>
              <a:tr h="629575">
                <a:tc>
                  <a:txBody>
                    <a:bodyPr/>
                    <a:lstStyle/>
                    <a:p>
                      <a:r>
                        <a:rPr lang="en-NZ" dirty="0"/>
                        <a:t>Applications</a:t>
                      </a:r>
                    </a:p>
                  </a:txBody>
                  <a:tcPr/>
                </a:tc>
                <a:tc>
                  <a:txBody>
                    <a:bodyPr/>
                    <a:lstStyle/>
                    <a:p>
                      <a:r>
                        <a:rPr lang="en-NZ" dirty="0"/>
                        <a:t>Shortest Path</a:t>
                      </a:r>
                    </a:p>
                  </a:txBody>
                  <a:tcPr/>
                </a:tc>
                <a:tc>
                  <a:txBody>
                    <a:bodyPr/>
                    <a:lstStyle/>
                    <a:p>
                      <a:r>
                        <a:rPr lang="en-NZ" dirty="0"/>
                        <a:t>Cycleway support</a:t>
                      </a:r>
                    </a:p>
                  </a:txBody>
                  <a:tcPr/>
                </a:tc>
                <a:tc>
                  <a:txBody>
                    <a:bodyPr/>
                    <a:lstStyle/>
                    <a:p>
                      <a:r>
                        <a:rPr lang="en-NZ" dirty="0"/>
                        <a:t>Elevation Tracking</a:t>
                      </a:r>
                    </a:p>
                  </a:txBody>
                  <a:tcPr/>
                </a:tc>
                <a:tc>
                  <a:txBody>
                    <a:bodyPr/>
                    <a:lstStyle/>
                    <a:p>
                      <a:r>
                        <a:rPr lang="en-NZ" dirty="0"/>
                        <a:t>Traffic Congestion</a:t>
                      </a:r>
                    </a:p>
                  </a:txBody>
                  <a:tcPr/>
                </a:tc>
                <a:tc>
                  <a:txBody>
                    <a:bodyPr/>
                    <a:lstStyle/>
                    <a:p>
                      <a:r>
                        <a:rPr lang="en-NZ" dirty="0"/>
                        <a:t>Weather</a:t>
                      </a:r>
                    </a:p>
                  </a:txBody>
                  <a:tcPr/>
                </a:tc>
                <a:extLst>
                  <a:ext uri="{0D108BD9-81ED-4DB2-BD59-A6C34878D82A}">
                    <a16:rowId xmlns:a16="http://schemas.microsoft.com/office/drawing/2014/main" val="2054347021"/>
                  </a:ext>
                </a:extLst>
              </a:tr>
              <a:tr h="364754">
                <a:tc>
                  <a:txBody>
                    <a:bodyPr/>
                    <a:lstStyle/>
                    <a:p>
                      <a:r>
                        <a:rPr lang="en-NZ" dirty="0"/>
                        <a:t>Google Maps</a:t>
                      </a:r>
                    </a:p>
                  </a:txBody>
                  <a:tcPr/>
                </a:tc>
                <a:tc>
                  <a:txBody>
                    <a:bodyPr/>
                    <a:lstStyle/>
                    <a:p>
                      <a:pPr algn="ctr"/>
                      <a:r>
                        <a:rPr lang="en-NZ" dirty="0"/>
                        <a:t>✔</a:t>
                      </a:r>
                      <a:endParaRPr lang="en-NZ" dirty="0">
                        <a:latin typeface="Wingdings" panose="05000000000000000000" pitchFamily="2" charset="2"/>
                      </a:endParaRPr>
                    </a:p>
                  </a:txBody>
                  <a:tcPr/>
                </a:tc>
                <a:tc>
                  <a:txBody>
                    <a:bodyPr/>
                    <a:lstStyle/>
                    <a:p>
                      <a:pPr marL="0" indent="447675"/>
                      <a:r>
                        <a:rPr lang="en-NZ" dirty="0"/>
                        <a:t>✔</a:t>
                      </a:r>
                    </a:p>
                  </a:txBody>
                  <a:tcPr/>
                </a:tc>
                <a:tc>
                  <a:txBody>
                    <a:bodyPr/>
                    <a:lstStyle/>
                    <a:p>
                      <a:pPr marL="0" indent="447675"/>
                      <a:r>
                        <a:rPr lang="en-NZ"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NZ" dirty="0"/>
                        <a:t>✖</a:t>
                      </a:r>
                    </a:p>
                  </a:txBody>
                  <a:tcPr/>
                </a:tc>
                <a:extLst>
                  <a:ext uri="{0D108BD9-81ED-4DB2-BD59-A6C34878D82A}">
                    <a16:rowId xmlns:a16="http://schemas.microsoft.com/office/drawing/2014/main" val="261183982"/>
                  </a:ext>
                </a:extLst>
              </a:tr>
              <a:tr h="364754">
                <a:tc>
                  <a:txBody>
                    <a:bodyPr/>
                    <a:lstStyle/>
                    <a:p>
                      <a:r>
                        <a:rPr lang="en-NZ" dirty="0"/>
                        <a:t>Flattest Route</a:t>
                      </a:r>
                    </a:p>
                  </a:txBody>
                  <a:tcPr/>
                </a:tc>
                <a:tc>
                  <a:txBody>
                    <a:bodyPr/>
                    <a:lstStyle/>
                    <a:p>
                      <a:pPr marL="0" indent="0" algn="ctr"/>
                      <a:r>
                        <a:rPr lang="en-NZ" dirty="0"/>
                        <a:t>✖</a:t>
                      </a:r>
                    </a:p>
                  </a:txBody>
                  <a:tcPr/>
                </a:tc>
                <a:tc>
                  <a:txBody>
                    <a:bodyPr/>
                    <a:lstStyle/>
                    <a:p>
                      <a:pPr marL="0" marR="0" lvl="0" indent="447675" algn="l"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447675" algn="l"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NZ" dirty="0"/>
                        <a:t>✖</a:t>
                      </a:r>
                    </a:p>
                  </a:txBody>
                  <a:tcPr/>
                </a:tc>
                <a:extLst>
                  <a:ext uri="{0D108BD9-81ED-4DB2-BD59-A6C34878D82A}">
                    <a16:rowId xmlns:a16="http://schemas.microsoft.com/office/drawing/2014/main" val="1833939991"/>
                  </a:ext>
                </a:extLst>
              </a:tr>
              <a:tr h="423673">
                <a:tc>
                  <a:txBody>
                    <a:bodyPr/>
                    <a:lstStyle/>
                    <a:p>
                      <a:r>
                        <a:rPr lang="en-NZ" dirty="0"/>
                        <a:t>Open Cycle</a:t>
                      </a:r>
                    </a:p>
                  </a:txBody>
                  <a:tcPr/>
                </a:tc>
                <a:tc>
                  <a:txBody>
                    <a:bodyPr/>
                    <a:lstStyle/>
                    <a:p>
                      <a:pPr algn="ctr"/>
                      <a:r>
                        <a:rPr lang="en-NZ" dirty="0"/>
                        <a:t>✖</a:t>
                      </a:r>
                    </a:p>
                  </a:txBody>
                  <a:tcPr/>
                </a:tc>
                <a:tc>
                  <a:txBody>
                    <a:bodyPr/>
                    <a:lstStyle/>
                    <a:p>
                      <a:pPr marL="0" marR="0" lvl="0" indent="447675" algn="l"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447675" algn="l"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NZ" dirty="0"/>
                        <a:t>✖</a:t>
                      </a:r>
                    </a:p>
                  </a:txBody>
                  <a:tcPr/>
                </a:tc>
                <a:extLst>
                  <a:ext uri="{0D108BD9-81ED-4DB2-BD59-A6C34878D82A}">
                    <a16:rowId xmlns:a16="http://schemas.microsoft.com/office/drawing/2014/main" val="545676311"/>
                  </a:ext>
                </a:extLst>
              </a:tr>
              <a:tr h="423673">
                <a:tc>
                  <a:txBody>
                    <a:bodyPr/>
                    <a:lstStyle/>
                    <a:p>
                      <a:r>
                        <a:rPr lang="en-US" dirty="0" err="1"/>
                        <a:t>Komoot</a:t>
                      </a:r>
                      <a:endParaRPr lang="en-NZ"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447675" algn="l"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447675" algn="l"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NZ"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NZ" dirty="0"/>
                        <a:t>✖</a:t>
                      </a:r>
                    </a:p>
                  </a:txBody>
                  <a:tcPr/>
                </a:tc>
                <a:extLst>
                  <a:ext uri="{0D108BD9-81ED-4DB2-BD59-A6C34878D82A}">
                    <a16:rowId xmlns:a16="http://schemas.microsoft.com/office/drawing/2014/main" val="797523792"/>
                  </a:ext>
                </a:extLst>
              </a:tr>
              <a:tr h="457200">
                <a:tc>
                  <a:txBody>
                    <a:bodyPr/>
                    <a:lstStyle/>
                    <a:p>
                      <a:r>
                        <a:rPr lang="en-NZ" dirty="0"/>
                        <a:t>Proposed</a:t>
                      </a:r>
                      <a:endParaRPr lang="en-NZ" dirty="0">
                        <a:solidFill>
                          <a:schemeClr val="tx1"/>
                        </a:solidFill>
                      </a:endParaRPr>
                    </a:p>
                  </a:txBody>
                  <a:tcPr/>
                </a:tc>
                <a:tc>
                  <a:txBody>
                    <a:bodyPr/>
                    <a:lstStyle/>
                    <a:p>
                      <a:pPr marL="0" indent="0" algn="ctr"/>
                      <a:r>
                        <a:rPr lang="en-NZ" dirty="0"/>
                        <a:t>✔</a:t>
                      </a:r>
                      <a:endParaRPr lang="en-NZ" dirty="0">
                        <a:solidFill>
                          <a:schemeClr val="tx1"/>
                        </a:solidFill>
                      </a:endParaRPr>
                    </a:p>
                  </a:txBody>
                  <a:tcPr/>
                </a:tc>
                <a:tc>
                  <a:txBody>
                    <a:bodyPr/>
                    <a:lstStyle/>
                    <a:p>
                      <a:pPr marL="0" indent="447675">
                        <a:tabLst/>
                      </a:pPr>
                      <a:r>
                        <a:rPr lang="en-NZ" dirty="0"/>
                        <a:t>✔</a:t>
                      </a:r>
                      <a:endParaRPr lang="en-NZ" dirty="0">
                        <a:solidFill>
                          <a:schemeClr val="tx1"/>
                        </a:solidFill>
                      </a:endParaRPr>
                    </a:p>
                  </a:txBody>
                  <a:tcPr/>
                </a:tc>
                <a:tc>
                  <a:txBody>
                    <a:bodyPr/>
                    <a:lstStyle/>
                    <a:p>
                      <a:pPr marL="0" indent="447675"/>
                      <a:r>
                        <a:rPr lang="en-NZ" dirty="0"/>
                        <a:t>✔</a:t>
                      </a:r>
                      <a:endParaRPr lang="en-NZ" dirty="0">
                        <a:solidFill>
                          <a:schemeClr val="tx1"/>
                        </a:solidFill>
                      </a:endParaRPr>
                    </a:p>
                  </a:txBody>
                  <a:tcPr/>
                </a:tc>
                <a:tc>
                  <a:txBody>
                    <a:bodyPr/>
                    <a:lstStyle/>
                    <a:p>
                      <a:pPr algn="ctr"/>
                      <a:r>
                        <a:rPr lang="en-NZ" dirty="0"/>
                        <a:t>✔</a:t>
                      </a:r>
                      <a:endParaRPr lang="en-NZ" dirty="0">
                        <a:solidFill>
                          <a:schemeClr val="tx1"/>
                        </a:solidFill>
                      </a:endParaRPr>
                    </a:p>
                  </a:txBody>
                  <a:tcPr/>
                </a:tc>
                <a:tc>
                  <a:txBody>
                    <a:bodyPr/>
                    <a:lstStyle/>
                    <a:p>
                      <a:pPr algn="ctr"/>
                      <a:r>
                        <a:rPr lang="en-NZ" dirty="0"/>
                        <a:t>✔</a:t>
                      </a:r>
                      <a:endParaRPr lang="en-NZ" dirty="0">
                        <a:solidFill>
                          <a:schemeClr val="tx1"/>
                        </a:solidFill>
                      </a:endParaRPr>
                    </a:p>
                  </a:txBody>
                  <a:tcPr/>
                </a:tc>
                <a:extLst>
                  <a:ext uri="{0D108BD9-81ED-4DB2-BD59-A6C34878D82A}">
                    <a16:rowId xmlns:a16="http://schemas.microsoft.com/office/drawing/2014/main" val="1883481430"/>
                  </a:ext>
                </a:extLst>
              </a:tr>
            </a:tbl>
          </a:graphicData>
        </a:graphic>
      </p:graphicFrame>
      <p:sp>
        <p:nvSpPr>
          <p:cNvPr id="3" name="Slide Number Placeholder 2">
            <a:extLst>
              <a:ext uri="{FF2B5EF4-FFF2-40B4-BE49-F238E27FC236}">
                <a16:creationId xmlns:a16="http://schemas.microsoft.com/office/drawing/2014/main" id="{629A0E82-0A0F-4C7D-9BCE-FCC833C2CDA3}"/>
              </a:ext>
            </a:extLst>
          </p:cNvPr>
          <p:cNvSpPr>
            <a:spLocks noGrp="1"/>
          </p:cNvSpPr>
          <p:nvPr>
            <p:ph type="sldNum" sz="quarter" idx="12"/>
          </p:nvPr>
        </p:nvSpPr>
        <p:spPr/>
        <p:txBody>
          <a:bodyPr/>
          <a:lstStyle/>
          <a:p>
            <a:fld id="{BF18C196-3ABE-43C0-9E5E-32D62974A7DC}" type="slidenum">
              <a:rPr lang="en-NZ" smtClean="0"/>
              <a:t>9</a:t>
            </a:fld>
            <a:endParaRPr lang="en-NZ"/>
          </a:p>
        </p:txBody>
      </p:sp>
    </p:spTree>
    <p:extLst>
      <p:ext uri="{BB962C8B-B14F-4D97-AF65-F5344CB8AC3E}">
        <p14:creationId xmlns:p14="http://schemas.microsoft.com/office/powerpoint/2010/main" val="1642674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1318</Words>
  <Application>Microsoft Office PowerPoint</Application>
  <PresentationFormat>Widescreen</PresentationFormat>
  <Paragraphs>265</Paragraphs>
  <Slides>22</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Corbel</vt:lpstr>
      <vt:lpstr>Lucida Console</vt:lpstr>
      <vt:lpstr>Wingdings</vt:lpstr>
      <vt:lpstr>Parallax</vt:lpstr>
      <vt:lpstr>CycleSafe: Safe Route Planning for Urban Cyclists</vt:lpstr>
      <vt:lpstr>Introduction</vt:lpstr>
      <vt:lpstr>PowerPoint Presentation</vt:lpstr>
      <vt:lpstr>PowerPoint Presentation</vt:lpstr>
      <vt:lpstr>The Problem</vt:lpstr>
      <vt:lpstr>The Problem</vt:lpstr>
      <vt:lpstr>The Problem</vt:lpstr>
      <vt:lpstr>Related Work</vt:lpstr>
      <vt:lpstr>Shortcomings of Existing Work</vt:lpstr>
      <vt:lpstr>Existing Data Collection Techniques</vt:lpstr>
      <vt:lpstr>Floating Car Data</vt:lpstr>
      <vt:lpstr>Safe Traffic Conditions</vt:lpstr>
      <vt:lpstr>Weather</vt:lpstr>
      <vt:lpstr>Our Solution &amp; Evaluation</vt:lpstr>
      <vt:lpstr>Our Solution</vt:lpstr>
      <vt:lpstr>Features</vt:lpstr>
      <vt:lpstr>Our Solution (Architecture)</vt:lpstr>
      <vt:lpstr>Algorithm</vt:lpstr>
      <vt:lpstr>Expected Outcome</vt:lpstr>
      <vt:lpstr>PowerPoint Presentation</vt:lpstr>
      <vt:lpstr>Future 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CycleSafe: Safe Route Planning for Urban Cyclists</dc:title>
  <dc:creator>Sahil Chauhan</dc:creator>
  <cp:lastModifiedBy>Sahil Chauhan</cp:lastModifiedBy>
  <cp:revision>2</cp:revision>
  <dcterms:created xsi:type="dcterms:W3CDTF">2018-09-05T09:05:46Z</dcterms:created>
  <dcterms:modified xsi:type="dcterms:W3CDTF">2018-09-05T10:30:17Z</dcterms:modified>
</cp:coreProperties>
</file>